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4" r:id="rId6"/>
    <p:sldId id="266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01269-87B9-4CDB-B630-020C44DC85DE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2CB4-5E10-4986-BB7C-732BE36CF8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73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bras de levier 30mm, picometer actuators 8301 Newport accuracy 30nm =&gt; 0.4as &lt;&lt; spec = 10as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2CB4-5E10-4986-BB7C-732BE36CF8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1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PUP (TBC) : bras de levier 20mm, focale du focalisateur et du collimateur, </a:t>
            </a:r>
            <a:r>
              <a:rPr lang="fr-FR" dirty="0" err="1"/>
              <a:t>picometer</a:t>
            </a:r>
            <a:r>
              <a:rPr lang="fr-FR" dirty="0"/>
              <a:t> </a:t>
            </a:r>
            <a:r>
              <a:rPr lang="fr-FR" dirty="0" err="1"/>
              <a:t>actuators</a:t>
            </a:r>
            <a:r>
              <a:rPr lang="fr-FR" dirty="0"/>
              <a:t> 8301 Newport </a:t>
            </a:r>
            <a:r>
              <a:rPr lang="fr-FR" dirty="0" err="1"/>
              <a:t>accuracy</a:t>
            </a:r>
            <a:r>
              <a:rPr lang="fr-FR" dirty="0"/>
              <a:t> 30nm =&gt; 0.6µm !!! &lt;&lt; 1mm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2CB4-5E10-4986-BB7C-732BE36CF8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2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SDL : Newport 25mm MFA-PPD resolution = 0.1µm, typical accuracy = 0.9µm, guaranteed accuracy = 3µm &lt;&lt; spec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2CB4-5E10-4986-BB7C-732BE36CF8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4B2F-A997-47D8-A6B0-C754A862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152C0-868E-4670-86BF-1F7410F8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F93AE-453A-4F89-AF33-F7E72CE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D61B-169B-4630-AD53-8CC402E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78FAF-6012-4AC6-838E-6A0F294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370F7-F2ED-45A8-921F-99FFBBD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1F1FE-9F35-4FCC-9586-329368AE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9F78-654A-4739-9D9D-E91A7EE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DB83E-6145-4F07-9CDA-DD33A30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A3A80-A9BE-41AA-AC9E-7B176CFC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A2D27-73EA-45AC-97C0-941D939DF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F93882-7155-43B3-B883-B09D30A0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5F624-AC3D-4215-9822-70622C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E3F67-4D6A-4D8B-8D38-9F7E8A7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28E4-0D53-4718-BF59-870E26C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E53C-3E7F-43FF-B7C7-8F2BBF4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8CD62-6046-4E3F-939B-DAABE12D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9B0DC-40BC-42BB-A16E-FC839C3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AB156-BD75-4806-A0A9-C4F357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B18FD-5C7C-4AD8-B58F-22F2E8D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BCC7-2A43-4FC8-89CB-D2DD424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3F4B5-068D-4756-9DF2-43A38F7F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5323-E6B0-47B0-B2D3-612F068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B10A3-38C1-4178-9932-899FF50A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AACF0-A244-4366-B129-C82C814C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1DB0-2BD4-4763-A244-ED7E663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E4C4A-4358-4977-BDC0-98D493B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6E4406-EDB0-4C34-93D8-4808916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7E9E-D40A-4518-813B-F89DE08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DADA6-A22F-4A26-BF05-7D25747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9AB2A-7F44-4DBF-8F85-E64A547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427BE-F7F2-442F-B789-97B59AB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33FDE-69C4-498C-8628-D2DB987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208BA-A00A-4FBE-8F7B-F49D48911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8AE62D-F1AB-4737-A5A7-B45235117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23CB7-7E92-44CB-AB88-CCC4C4389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CE79C6-BD67-40BD-BCA8-D6213A4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FF01E-DC43-4378-B52A-CB7D308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C928A-A8D6-4D27-AB2E-7F354FF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D4EDC-66B3-41F7-BE77-860394A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FC33A6-13F7-4A68-B49A-FBD84F1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B9512-00FF-4197-B9FE-D2169E9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8B66E-9CB0-4D61-A046-EE2CD0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A7E17-5640-4E98-A744-84A52FC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2A907-CCA2-4919-85F1-5612D5B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75B885-E981-47F4-96ED-AB98A29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7A6C-DF1F-46D9-9107-E29237D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F3FAF-15E0-401D-B031-92CE0420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1899C-413F-4982-8E7C-44928A40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896451-83C7-48C2-A081-3F1A43E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BEE11-CB3D-4F91-AC90-62C0F8B2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EB2C5-D2C3-48C6-B3B3-98E3D42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55A-4C8E-4F07-916F-0482B49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AC77CE-32DC-4983-B706-1F41575AA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EB367-0238-49B3-9105-B3EC20B2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F9E52-122A-497A-A7D9-11A118DA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98507-CD27-41CB-A720-F135549F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2EFE3-FE57-4B71-9C89-A556F18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EE5CDF-B048-4823-92FD-77805CC7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CE7CA-E7CA-444F-9E1F-E33E9E3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955DA-B13B-4184-93D5-6EFDF98A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7649-40AB-47DD-B695-3CE5D95B5C88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AAE5E-1E0E-4F1E-85D7-EE390385E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1227-14BE-4FFB-91D1-8D5E4125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STS as reference source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1495160" y="816848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How to co-align and co-phase SPICA_VIS with CHARA?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CHARA Reference Source not usable → Necessary use of the STS	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A7F78AB-8F9D-4DFF-B28D-D28C23BD7D54}"/>
              </a:ext>
            </a:extLst>
          </p:cNvPr>
          <p:cNvGrpSpPr/>
          <p:nvPr/>
        </p:nvGrpSpPr>
        <p:grpSpPr>
          <a:xfrm>
            <a:off x="1495160" y="2292641"/>
            <a:ext cx="8804127" cy="3981804"/>
            <a:chOff x="1215777" y="1870356"/>
            <a:chExt cx="8804127" cy="39818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746358-499B-483C-9E6D-76B61D5F553E}"/>
                </a:ext>
              </a:extLst>
            </p:cNvPr>
            <p:cNvSpPr/>
            <p:nvPr/>
          </p:nvSpPr>
          <p:spPr>
            <a:xfrm>
              <a:off x="5407344" y="3339314"/>
              <a:ext cx="1303842" cy="111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1253BE-D35D-44B7-9CED-76B1035390F6}"/>
                </a:ext>
              </a:extLst>
            </p:cNvPr>
            <p:cNvSpPr/>
            <p:nvPr/>
          </p:nvSpPr>
          <p:spPr>
            <a:xfrm>
              <a:off x="1825624" y="3352800"/>
              <a:ext cx="1577975" cy="11176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E11F67-F21A-43E0-BBAC-330C09EEDA69}"/>
                </a:ext>
              </a:extLst>
            </p:cNvPr>
            <p:cNvSpPr/>
            <p:nvPr/>
          </p:nvSpPr>
          <p:spPr>
            <a:xfrm>
              <a:off x="3613150" y="3352800"/>
              <a:ext cx="1612900" cy="11176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0FA03C-6C5F-41CC-8195-2EFC2F43EB46}"/>
                </a:ext>
              </a:extLst>
            </p:cNvPr>
            <p:cNvSpPr/>
            <p:nvPr/>
          </p:nvSpPr>
          <p:spPr>
            <a:xfrm>
              <a:off x="4775200" y="3740369"/>
              <a:ext cx="446794" cy="730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58D2F3-923B-48BB-922C-852B4960DDC0}"/>
                </a:ext>
              </a:extLst>
            </p:cNvPr>
            <p:cNvSpPr/>
            <p:nvPr/>
          </p:nvSpPr>
          <p:spPr>
            <a:xfrm>
              <a:off x="8812214" y="3319443"/>
              <a:ext cx="1142207" cy="24146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26624B-E0CA-4AE8-8701-B815AD9519D6}"/>
                </a:ext>
              </a:extLst>
            </p:cNvPr>
            <p:cNvSpPr/>
            <p:nvPr/>
          </p:nvSpPr>
          <p:spPr>
            <a:xfrm>
              <a:off x="2130425" y="2272575"/>
              <a:ext cx="1273174" cy="8826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21E34F1-EEA1-448A-9A40-77F6B20AE8B5}"/>
                </a:ext>
              </a:extLst>
            </p:cNvPr>
            <p:cNvSpPr txBox="1"/>
            <p:nvPr/>
          </p:nvSpPr>
          <p:spPr>
            <a:xfrm>
              <a:off x="2130425" y="2405270"/>
              <a:ext cx="12731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SPICA_VIS</a:t>
              </a:r>
            </a:p>
            <a:p>
              <a:pPr algn="ctr"/>
              <a:r>
                <a:rPr lang="en-US" sz="1400" b="1" dirty="0"/>
                <a:t>Spectrograph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1A57-153B-43C3-BC54-2C2517BB33F6}"/>
                </a:ext>
              </a:extLst>
            </p:cNvPr>
            <p:cNvSpPr/>
            <p:nvPr/>
          </p:nvSpPr>
          <p:spPr>
            <a:xfrm>
              <a:off x="3613150" y="2280002"/>
              <a:ext cx="1612900" cy="88265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3E961CE-D9C7-4DA7-8F1A-8FED7D8D8CD3}"/>
                </a:ext>
              </a:extLst>
            </p:cNvPr>
            <p:cNvSpPr txBox="1"/>
            <p:nvPr/>
          </p:nvSpPr>
          <p:spPr>
            <a:xfrm>
              <a:off x="1762124" y="3584773"/>
              <a:ext cx="16986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SPICA_VIS</a:t>
              </a:r>
            </a:p>
            <a:p>
              <a:pPr algn="ctr"/>
              <a:r>
                <a:rPr lang="en-US" sz="1400" b="1" dirty="0"/>
                <a:t>Before Fiber Units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70B02E4-34DF-42BE-86F1-5286CCA9779C}"/>
                </a:ext>
              </a:extLst>
            </p:cNvPr>
            <p:cNvSpPr txBox="1"/>
            <p:nvPr/>
          </p:nvSpPr>
          <p:spPr>
            <a:xfrm>
              <a:off x="3508608" y="4491380"/>
              <a:ext cx="12731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SPICA_VIS</a:t>
              </a:r>
            </a:p>
            <a:p>
              <a:pPr algn="ctr"/>
              <a:r>
                <a:rPr lang="en-US" sz="1400" b="1" dirty="0"/>
                <a:t>Feeding Optics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CD69DCA-3643-49CF-85D0-3A517B53925C}"/>
                </a:ext>
              </a:extLst>
            </p:cNvPr>
            <p:cNvSpPr txBox="1"/>
            <p:nvPr/>
          </p:nvSpPr>
          <p:spPr>
            <a:xfrm>
              <a:off x="3500044" y="2290130"/>
              <a:ext cx="1869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VISIBLE TABLE</a:t>
              </a:r>
            </a:p>
            <a:p>
              <a:pPr algn="ctr"/>
              <a:r>
                <a:rPr lang="en-US" sz="1400" b="1" dirty="0"/>
                <a:t>CHARA Reference Sources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E38EDC2-7D34-4215-9F5E-C5A76B78B410}"/>
                </a:ext>
              </a:extLst>
            </p:cNvPr>
            <p:cNvSpPr txBox="1"/>
            <p:nvPr/>
          </p:nvSpPr>
          <p:spPr>
            <a:xfrm>
              <a:off x="5342652" y="3408364"/>
              <a:ext cx="14251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75000"/>
                    </a:schemeClr>
                  </a:solidFill>
                </a:rPr>
                <a:t>IR TABLE 2</a:t>
              </a:r>
            </a:p>
            <a:p>
              <a:pPr algn="ctr"/>
              <a:r>
                <a:rPr lang="en-US" sz="1400" b="1" dirty="0">
                  <a:solidFill>
                    <a:schemeClr val="bg2">
                      <a:lumMod val="75000"/>
                    </a:schemeClr>
                  </a:solidFill>
                </a:rPr>
                <a:t>CLIMB CLASSIC…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1C4110-7C7F-42E9-893E-E499A4BE5B12}"/>
                </a:ext>
              </a:extLst>
            </p:cNvPr>
            <p:cNvSpPr/>
            <p:nvPr/>
          </p:nvSpPr>
          <p:spPr>
            <a:xfrm>
              <a:off x="6818644" y="3352800"/>
              <a:ext cx="1303842" cy="847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694E45D-8554-4126-886B-B042EECAE891}"/>
                </a:ext>
              </a:extLst>
            </p:cNvPr>
            <p:cNvSpPr txBox="1"/>
            <p:nvPr/>
          </p:nvSpPr>
          <p:spPr>
            <a:xfrm>
              <a:off x="6767829" y="3397025"/>
              <a:ext cx="14465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75000"/>
                    </a:schemeClr>
                  </a:solidFill>
                </a:rPr>
                <a:t>IR TABLE 1</a:t>
              </a:r>
            </a:p>
            <a:p>
              <a:pPr algn="ctr"/>
              <a:r>
                <a:rPr lang="en-US" sz="1400" b="1" dirty="0">
                  <a:solidFill>
                    <a:schemeClr val="bg2">
                      <a:lumMod val="75000"/>
                    </a:schemeClr>
                  </a:solidFill>
                </a:rPr>
                <a:t>MIRC, SPICA-FT…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FA71205-343F-4D27-85B5-7833D32DF28D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4771144" y="4470400"/>
              <a:ext cx="227453" cy="33717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EF6228B7-E971-45A2-8B6D-C0B7C92B3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85974" y="3643425"/>
              <a:ext cx="313736" cy="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CFD818A-5EFA-4AE2-8C81-969E0D6E4BE8}"/>
                </a:ext>
              </a:extLst>
            </p:cNvPr>
            <p:cNvSpPr txBox="1"/>
            <p:nvPr/>
          </p:nvSpPr>
          <p:spPr>
            <a:xfrm>
              <a:off x="8746730" y="3362197"/>
              <a:ext cx="1273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METROLOGY</a:t>
              </a:r>
            </a:p>
            <a:p>
              <a:pPr algn="ctr"/>
              <a:r>
                <a:rPr lang="en-US" sz="1600" b="1" dirty="0"/>
                <a:t>TABLE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07B0CDA-1683-4679-B8E8-848F86BF1C2D}"/>
                </a:ext>
              </a:extLst>
            </p:cNvPr>
            <p:cNvSpPr txBox="1"/>
            <p:nvPr/>
          </p:nvSpPr>
          <p:spPr>
            <a:xfrm>
              <a:off x="3708399" y="3579096"/>
              <a:ext cx="1273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VISIBLE TABLE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45F702E5-3A35-4572-811D-6887E5164F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05024" y="4278425"/>
              <a:ext cx="313736" cy="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7BCC194-E916-404C-BE77-5951B4E0D6D5}"/>
                </a:ext>
              </a:extLst>
            </p:cNvPr>
            <p:cNvSpPr txBox="1"/>
            <p:nvPr/>
          </p:nvSpPr>
          <p:spPr>
            <a:xfrm>
              <a:off x="8466330" y="3405290"/>
              <a:ext cx="475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IR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01D22D2-AAB7-44E9-9EF5-B928BBE2697A}"/>
                </a:ext>
              </a:extLst>
            </p:cNvPr>
            <p:cNvSpPr txBox="1"/>
            <p:nvPr/>
          </p:nvSpPr>
          <p:spPr>
            <a:xfrm>
              <a:off x="8458285" y="4012937"/>
              <a:ext cx="475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VIS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E65B0AF1-EF07-4D9F-A4C9-6B3B765E4A0A}"/>
                </a:ext>
              </a:extLst>
            </p:cNvPr>
            <p:cNvCxnSpPr/>
            <p:nvPr/>
          </p:nvCxnSpPr>
          <p:spPr>
            <a:xfrm>
              <a:off x="5226050" y="4173899"/>
              <a:ext cx="27000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77686BC-ECD4-40E3-933A-0CBA5A504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3624" y="4349750"/>
              <a:ext cx="6170695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A418DE1-1590-4A4A-A075-36D240FA4972}"/>
                </a:ext>
              </a:extLst>
            </p:cNvPr>
            <p:cNvCxnSpPr>
              <a:cxnSpLocks/>
            </p:cNvCxnSpPr>
            <p:nvPr/>
          </p:nvCxnSpPr>
          <p:spPr>
            <a:xfrm>
              <a:off x="1222357" y="5123654"/>
              <a:ext cx="72359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CB03C39-CA6E-4193-9AF9-5E5295DD36E2}"/>
                </a:ext>
              </a:extLst>
            </p:cNvPr>
            <p:cNvCxnSpPr>
              <a:cxnSpLocks/>
            </p:cNvCxnSpPr>
            <p:nvPr/>
          </p:nvCxnSpPr>
          <p:spPr>
            <a:xfrm>
              <a:off x="1222357" y="1870996"/>
              <a:ext cx="0" cy="32751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5F42377-A86F-4A7A-8BC4-ED36E3406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9022" y="5123655"/>
              <a:ext cx="0" cy="7285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1B520C3-A535-4EDE-9CFD-37482FE7D896}"/>
                </a:ext>
              </a:extLst>
            </p:cNvPr>
            <p:cNvCxnSpPr>
              <a:cxnSpLocks/>
            </p:cNvCxnSpPr>
            <p:nvPr/>
          </p:nvCxnSpPr>
          <p:spPr>
            <a:xfrm>
              <a:off x="1215777" y="1870356"/>
              <a:ext cx="71792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3242231-8346-4B0B-947F-DB6FFFB17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9221" y="1870356"/>
              <a:ext cx="0" cy="11421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94B324E9-DEA3-4ACA-B18A-ADB542EF0E75}"/>
                </a:ext>
              </a:extLst>
            </p:cNvPr>
            <p:cNvCxnSpPr>
              <a:cxnSpLocks/>
            </p:cNvCxnSpPr>
            <p:nvPr/>
          </p:nvCxnSpPr>
          <p:spPr>
            <a:xfrm>
              <a:off x="8395060" y="3020823"/>
              <a:ext cx="16248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E5FAC3A-3AD6-4D34-9378-6787456A751A}"/>
                </a:ext>
              </a:extLst>
            </p:cNvPr>
            <p:cNvSpPr txBox="1"/>
            <p:nvPr/>
          </p:nvSpPr>
          <p:spPr>
            <a:xfrm>
              <a:off x="5362973" y="1875190"/>
              <a:ext cx="3050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BEAM COMBINATION LABORATORY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067388A9-D8BD-4A15-8B20-2BB1F9146EF9}"/>
                </a:ext>
              </a:extLst>
            </p:cNvPr>
            <p:cNvCxnSpPr>
              <a:cxnSpLocks/>
              <a:stCxn id="47" idx="0"/>
            </p:cNvCxnSpPr>
            <p:nvPr/>
          </p:nvCxnSpPr>
          <p:spPr>
            <a:xfrm flipH="1" flipV="1">
              <a:off x="7439495" y="4364953"/>
              <a:ext cx="109438" cy="39586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9342BF0-A3FF-46B3-8EAC-207B7613B025}"/>
                </a:ext>
              </a:extLst>
            </p:cNvPr>
            <p:cNvSpPr txBox="1"/>
            <p:nvPr/>
          </p:nvSpPr>
          <p:spPr>
            <a:xfrm>
              <a:off x="6535691" y="4760817"/>
              <a:ext cx="2026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STS Sources Direction</a:t>
              </a:r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C031E5AD-115D-4056-B044-2635E72F7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3693" y="3106295"/>
              <a:ext cx="350815" cy="104561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7F109DB-32C6-4E24-80EB-6CE67AD5B515}"/>
                </a:ext>
              </a:extLst>
            </p:cNvPr>
            <p:cNvSpPr txBox="1"/>
            <p:nvPr/>
          </p:nvSpPr>
          <p:spPr>
            <a:xfrm>
              <a:off x="5688039" y="2775322"/>
              <a:ext cx="2656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CHARA Reference Source Direction</a:t>
              </a: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9287E72-DAAD-478C-80C1-AB9766E59E7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4320540"/>
              <a:ext cx="0" cy="5486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7D9BA484-410C-4D90-9286-79D18E877D40}"/>
                </a:ext>
              </a:extLst>
            </p:cNvPr>
            <p:cNvCxnSpPr>
              <a:cxnSpLocks/>
            </p:cNvCxnSpPr>
            <p:nvPr/>
          </p:nvCxnSpPr>
          <p:spPr>
            <a:xfrm>
              <a:off x="9154319" y="4843432"/>
              <a:ext cx="11232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A816CD-0F89-40FD-8774-8659391C6B8F}"/>
                </a:ext>
              </a:extLst>
            </p:cNvPr>
            <p:cNvSpPr/>
            <p:nvPr/>
          </p:nvSpPr>
          <p:spPr>
            <a:xfrm>
              <a:off x="9266639" y="4472446"/>
              <a:ext cx="687781" cy="7419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9CB1529-8A89-4542-8C2F-F42020FBA16D}"/>
                </a:ext>
              </a:extLst>
            </p:cNvPr>
            <p:cNvSpPr txBox="1"/>
            <p:nvPr/>
          </p:nvSpPr>
          <p:spPr>
            <a:xfrm>
              <a:off x="9275204" y="4624280"/>
              <a:ext cx="666252" cy="41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4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SPICA adjustment modules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3347436" y="816848"/>
            <a:ext cx="479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ANGULAR ADJUSTEMENT MODULES	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736BBADA-01E2-4EFE-9FBD-1758EF247C0A}"/>
              </a:ext>
            </a:extLst>
          </p:cNvPr>
          <p:cNvPicPr/>
          <p:nvPr/>
        </p:nvPicPr>
        <p:blipFill rotWithShape="1">
          <a:blip r:embed="rId4"/>
          <a:srcRect b="12967"/>
          <a:stretch/>
        </p:blipFill>
        <p:spPr bwMode="auto">
          <a:xfrm>
            <a:off x="7656974" y="2505623"/>
            <a:ext cx="3867187" cy="2530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3DDCE49A-9B62-4857-B2BB-6C528570AFFB}"/>
              </a:ext>
            </a:extLst>
          </p:cNvPr>
          <p:cNvSpPr txBox="1"/>
          <p:nvPr/>
        </p:nvSpPr>
        <p:spPr>
          <a:xfrm>
            <a:off x="10324227" y="2146982"/>
            <a:ext cx="1290027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SFO-IMG </a:t>
            </a:r>
          </a:p>
          <a:p>
            <a:pPr algn="ctr"/>
            <a:r>
              <a:rPr lang="en-US" sz="1600" b="1" dirty="0"/>
              <a:t>(Image Adjustment)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A19F233-FE82-49F8-9737-25D28D257C5B}"/>
              </a:ext>
            </a:extLst>
          </p:cNvPr>
          <p:cNvSpPr txBox="1"/>
          <p:nvPr/>
        </p:nvSpPr>
        <p:spPr>
          <a:xfrm>
            <a:off x="8818477" y="4683486"/>
            <a:ext cx="949847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SFO-FOP </a:t>
            </a:r>
          </a:p>
          <a:p>
            <a:pPr algn="ctr"/>
            <a:r>
              <a:rPr lang="en-US" sz="900" b="1" dirty="0"/>
              <a:t>(Feeding Optics)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D22B44F-F636-4301-8C88-B02BCDD8EFD9}"/>
              </a:ext>
            </a:extLst>
          </p:cNvPr>
          <p:cNvSpPr txBox="1"/>
          <p:nvPr/>
        </p:nvSpPr>
        <p:spPr>
          <a:xfrm>
            <a:off x="7718036" y="4022664"/>
            <a:ext cx="11004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ADC </a:t>
            </a:r>
          </a:p>
          <a:p>
            <a:pPr algn="ctr"/>
            <a:r>
              <a:rPr lang="en-US" sz="900" b="1" dirty="0"/>
              <a:t>(Atmospheric Dispersion Compensator)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8E60AA8-34CA-4616-9483-D3BB9FEA13B7}"/>
              </a:ext>
            </a:extLst>
          </p:cNvPr>
          <p:cNvSpPr txBox="1"/>
          <p:nvPr/>
        </p:nvSpPr>
        <p:spPr>
          <a:xfrm>
            <a:off x="10150978" y="3030672"/>
            <a:ext cx="11737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CHARA VISIBLE TABLE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756EAE4-6147-4B1F-843F-601002E2E06C}"/>
              </a:ext>
            </a:extLst>
          </p:cNvPr>
          <p:cNvSpPr/>
          <p:nvPr/>
        </p:nvSpPr>
        <p:spPr>
          <a:xfrm rot="19196028">
            <a:off x="8545347" y="3132286"/>
            <a:ext cx="1752273" cy="44166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84E0501-FCBC-4671-A634-397497A164C1}"/>
              </a:ext>
            </a:extLst>
          </p:cNvPr>
          <p:cNvCxnSpPr>
            <a:cxnSpLocks/>
          </p:cNvCxnSpPr>
          <p:nvPr/>
        </p:nvCxnSpPr>
        <p:spPr>
          <a:xfrm flipH="1">
            <a:off x="10079908" y="2732440"/>
            <a:ext cx="368030" cy="3949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974BD6-BB09-482D-A801-A6884F62BD00}"/>
              </a:ext>
            </a:extLst>
          </p:cNvPr>
          <p:cNvGrpSpPr/>
          <p:nvPr/>
        </p:nvGrpSpPr>
        <p:grpSpPr>
          <a:xfrm>
            <a:off x="139700" y="1638300"/>
            <a:ext cx="7382558" cy="4180181"/>
            <a:chOff x="993341" y="659460"/>
            <a:chExt cx="9939988" cy="538318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8A8923F3-0325-4B37-B0F5-1D0B21F8CCC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93341" y="659460"/>
              <a:ext cx="9939988" cy="5307164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18EC806-DA93-45C4-ADB1-56EFF502BC48}"/>
                </a:ext>
              </a:extLst>
            </p:cNvPr>
            <p:cNvSpPr txBox="1"/>
            <p:nvPr/>
          </p:nvSpPr>
          <p:spPr>
            <a:xfrm>
              <a:off x="9767888" y="4219115"/>
              <a:ext cx="933449" cy="11097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PDC </a:t>
              </a:r>
            </a:p>
            <a:p>
              <a:pPr algn="ctr"/>
              <a:r>
                <a:rPr lang="en-US" sz="1000" b="1" dirty="0"/>
                <a:t>(Polarization Delay Compensator)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047F42B-4FFB-4207-8805-51E29D4DDA87}"/>
                </a:ext>
              </a:extLst>
            </p:cNvPr>
            <p:cNvSpPr txBox="1"/>
            <p:nvPr/>
          </p:nvSpPr>
          <p:spPr>
            <a:xfrm>
              <a:off x="2933702" y="4678533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BFO-</a:t>
              </a:r>
              <a:r>
                <a:rPr lang="en-US" sz="1000" b="1" dirty="0"/>
                <a:t>RFL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1C3514A-2C7C-487B-9DCF-B378D342B46C}"/>
                </a:ext>
              </a:extLst>
            </p:cNvPr>
            <p:cNvSpPr txBox="1"/>
            <p:nvPr/>
          </p:nvSpPr>
          <p:spPr>
            <a:xfrm>
              <a:off x="4376736" y="5021433"/>
              <a:ext cx="106680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 BFO-BSP       </a:t>
              </a:r>
              <a:endParaRPr lang="en-US" sz="1000" b="1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514F536-8F22-4D48-B647-5B68355C22A2}"/>
                </a:ext>
              </a:extLst>
            </p:cNvPr>
            <p:cNvSpPr txBox="1"/>
            <p:nvPr/>
          </p:nvSpPr>
          <p:spPr>
            <a:xfrm>
              <a:off x="5776914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BCS-FOM</a:t>
              </a:r>
              <a:endParaRPr lang="en-US" sz="1000" b="1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CACF0B9-84B0-4B70-A091-6540B656AE9A}"/>
                </a:ext>
              </a:extLst>
            </p:cNvPr>
            <p:cNvSpPr txBox="1"/>
            <p:nvPr/>
          </p:nvSpPr>
          <p:spPr>
            <a:xfrm>
              <a:off x="8005765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BCS-BCC</a:t>
              </a:r>
              <a:endParaRPr lang="en-US" sz="1000" b="1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7FAD0FC-60F8-44C5-A1E1-50117FB2271E}"/>
                </a:ext>
              </a:extLst>
            </p:cNvPr>
            <p:cNvSpPr txBox="1"/>
            <p:nvPr/>
          </p:nvSpPr>
          <p:spPr>
            <a:xfrm>
              <a:off x="4271964" y="1374900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BCS-PIS</a:t>
              </a:r>
              <a:endParaRPr lang="en-US" sz="1000" b="1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AEBFA7F-5CFD-4CAB-9DEB-6D3FC39051AB}"/>
                </a:ext>
              </a:extLst>
            </p:cNvPr>
            <p:cNvSpPr txBox="1"/>
            <p:nvPr/>
          </p:nvSpPr>
          <p:spPr>
            <a:xfrm>
              <a:off x="2647951" y="737487"/>
              <a:ext cx="112871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BCS-BCD        </a:t>
              </a:r>
              <a:endParaRPr lang="en-US" sz="1000" b="1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0A9AAEB-3E39-4C8F-AD5C-BB1EBD7DFD8D}"/>
                </a:ext>
              </a:extLst>
            </p:cNvPr>
            <p:cNvSpPr txBox="1"/>
            <p:nvPr/>
          </p:nvSpPr>
          <p:spPr>
            <a:xfrm>
              <a:off x="5629275" y="4700616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BAS-COL</a:t>
              </a:r>
              <a:endParaRPr lang="en-US" sz="1000" b="1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3D8A35-DE2C-4BC9-8300-60F9DF77AE93}"/>
                </a:ext>
              </a:extLst>
            </p:cNvPr>
            <p:cNvSpPr txBox="1"/>
            <p:nvPr/>
          </p:nvSpPr>
          <p:spPr>
            <a:xfrm>
              <a:off x="2854435" y="4011069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SHU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2CB0C62-9F15-431F-8D3D-FD98477A3160}"/>
                </a:ext>
              </a:extLst>
            </p:cNvPr>
            <p:cNvSpPr txBox="1"/>
            <p:nvPr/>
          </p:nvSpPr>
          <p:spPr>
            <a:xfrm>
              <a:off x="8791574" y="4700615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BAS-FOC</a:t>
              </a:r>
              <a:endParaRPr lang="en-US" sz="1000" b="1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7A45D5B-D142-4700-BE3E-426F7D36ABB4}"/>
                </a:ext>
              </a:extLst>
            </p:cNvPr>
            <p:cNvSpPr txBox="1"/>
            <p:nvPr/>
          </p:nvSpPr>
          <p:spPr>
            <a:xfrm>
              <a:off x="8896351" y="5329211"/>
              <a:ext cx="933449" cy="713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TTT </a:t>
              </a:r>
            </a:p>
            <a:p>
              <a:pPr algn="ctr"/>
              <a:r>
                <a:rPr lang="en-US" sz="1000" b="1" dirty="0"/>
                <a:t>(Tip/Tilt Tracker)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545D137-C2D6-4FCE-8F16-6A0A5C5B790E}"/>
                </a:ext>
              </a:extLst>
            </p:cNvPr>
            <p:cNvSpPr txBox="1"/>
            <p:nvPr/>
          </p:nvSpPr>
          <p:spPr>
            <a:xfrm>
              <a:off x="6672263" y="5196546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PUP </a:t>
              </a:r>
            </a:p>
            <a:p>
              <a:pPr algn="ctr"/>
              <a:r>
                <a:rPr lang="en-US" sz="1000" b="1" dirty="0"/>
                <a:t>(Pupil Adjustment)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FD8A9B4-F188-453C-B0AE-6DC25AC98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805" y="4936962"/>
              <a:ext cx="528989" cy="784574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6EC217E2-1156-4EBF-973E-FD6806F54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957" y="3525216"/>
              <a:ext cx="450686" cy="81034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5DDDAAD-3C55-4B90-BD0E-20871A247F11}"/>
                </a:ext>
              </a:extLst>
            </p:cNvPr>
            <p:cNvSpPr txBox="1"/>
            <p:nvPr/>
          </p:nvSpPr>
          <p:spPr>
            <a:xfrm>
              <a:off x="1538288" y="3682071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SFU-</a:t>
              </a:r>
              <a:r>
                <a:rPr lang="en-US" sz="1000" b="1" dirty="0"/>
                <a:t>SDL </a:t>
              </a:r>
            </a:p>
            <a:p>
              <a:pPr algn="ctr"/>
              <a:r>
                <a:rPr lang="en-US" sz="1000" b="1" dirty="0"/>
                <a:t>(SPICA Delay Lines)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A08CD0FA-3B09-41BC-B029-FF4B4BB17E7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130" y="3404612"/>
              <a:ext cx="711736" cy="19228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9E6CC1CB-9AA6-4E65-97D4-0B582BBD13CC}"/>
              </a:ext>
            </a:extLst>
          </p:cNvPr>
          <p:cNvSpPr txBox="1"/>
          <p:nvPr/>
        </p:nvSpPr>
        <p:spPr>
          <a:xfrm>
            <a:off x="7594979" y="1446677"/>
            <a:ext cx="434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Specification: Accuracy &lt; 10as</a:t>
            </a:r>
          </a:p>
        </p:txBody>
      </p:sp>
    </p:spTree>
    <p:extLst>
      <p:ext uri="{BB962C8B-B14F-4D97-AF65-F5344CB8AC3E}">
        <p14:creationId xmlns:p14="http://schemas.microsoft.com/office/powerpoint/2010/main" val="139780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SPICA adjustment modules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3442014" y="816848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LATERAL ADJUSTEMENT MODULES	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A7EE4205-260D-46FB-96E5-5B636D42AD2B}"/>
              </a:ext>
            </a:extLst>
          </p:cNvPr>
          <p:cNvGrpSpPr/>
          <p:nvPr/>
        </p:nvGrpSpPr>
        <p:grpSpPr>
          <a:xfrm>
            <a:off x="7656974" y="2505623"/>
            <a:ext cx="3867187" cy="2685694"/>
            <a:chOff x="7656974" y="2505623"/>
            <a:chExt cx="4387215" cy="3046845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36BBADA-01E2-4EFE-9FBD-1758EF247C0A}"/>
                </a:ext>
              </a:extLst>
            </p:cNvPr>
            <p:cNvPicPr/>
            <p:nvPr/>
          </p:nvPicPr>
          <p:blipFill rotWithShape="1">
            <a:blip r:embed="rId5"/>
            <a:srcRect b="12967"/>
            <a:stretch/>
          </p:blipFill>
          <p:spPr bwMode="auto">
            <a:xfrm>
              <a:off x="7656974" y="2505623"/>
              <a:ext cx="4387215" cy="2870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DDCE49A-9B62-4857-B2BB-6C528570AFFB}"/>
                </a:ext>
              </a:extLst>
            </p:cNvPr>
            <p:cNvSpPr txBox="1"/>
            <p:nvPr/>
          </p:nvSpPr>
          <p:spPr>
            <a:xfrm>
              <a:off x="10580690" y="2565658"/>
              <a:ext cx="1463499" cy="418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SFO-IMG </a:t>
              </a:r>
            </a:p>
            <a:p>
              <a:pPr algn="ctr"/>
              <a:r>
                <a:rPr lang="en-US" sz="900" b="1" dirty="0"/>
                <a:t>(Image Adjustment)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A19F233-FE82-49F8-9737-25D28D257C5B}"/>
                </a:ext>
              </a:extLst>
            </p:cNvPr>
            <p:cNvSpPr txBox="1"/>
            <p:nvPr/>
          </p:nvSpPr>
          <p:spPr>
            <a:xfrm>
              <a:off x="8974667" y="4976348"/>
              <a:ext cx="1077575" cy="5761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SFO-FOP </a:t>
              </a:r>
            </a:p>
            <a:p>
              <a:pPr algn="ctr"/>
              <a:r>
                <a:rPr lang="en-US" sz="900" b="1" dirty="0"/>
                <a:t>(Feeding Optics)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D22B44F-F636-4301-8C88-B02BCDD8EFD9}"/>
                </a:ext>
              </a:extLst>
            </p:cNvPr>
            <p:cNvSpPr txBox="1"/>
            <p:nvPr/>
          </p:nvSpPr>
          <p:spPr>
            <a:xfrm>
              <a:off x="7726247" y="4226664"/>
              <a:ext cx="1248419" cy="7332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ADC </a:t>
              </a:r>
            </a:p>
            <a:p>
              <a:pPr algn="ctr"/>
              <a:r>
                <a:rPr lang="en-US" sz="900" b="1" dirty="0"/>
                <a:t>(Atmospheric Dispersion Compensator)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8E60AA8-34CA-4616-9483-D3BB9FEA13B7}"/>
                </a:ext>
              </a:extLst>
            </p:cNvPr>
            <p:cNvSpPr txBox="1"/>
            <p:nvPr/>
          </p:nvSpPr>
          <p:spPr>
            <a:xfrm>
              <a:off x="10486351" y="3101276"/>
              <a:ext cx="1331576" cy="41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CHARA VISIBLE TABLE</a:t>
              </a:r>
            </a:p>
          </p:txBody>
        </p: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A84E0501-FCBC-4671-A634-397497A16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5724" y="2762941"/>
              <a:ext cx="417520" cy="44807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974BD6-BB09-482D-A801-A6884F62BD00}"/>
              </a:ext>
            </a:extLst>
          </p:cNvPr>
          <p:cNvGrpSpPr/>
          <p:nvPr/>
        </p:nvGrpSpPr>
        <p:grpSpPr>
          <a:xfrm>
            <a:off x="139700" y="1638300"/>
            <a:ext cx="7382558" cy="4354162"/>
            <a:chOff x="993341" y="659460"/>
            <a:chExt cx="9939988" cy="560723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8A8923F3-0325-4B37-B0F5-1D0B21F8CCC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93341" y="659460"/>
              <a:ext cx="9939988" cy="5307164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18EC806-DA93-45C4-ADB1-56EFF502BC48}"/>
                </a:ext>
              </a:extLst>
            </p:cNvPr>
            <p:cNvSpPr txBox="1"/>
            <p:nvPr/>
          </p:nvSpPr>
          <p:spPr>
            <a:xfrm>
              <a:off x="9767888" y="4219115"/>
              <a:ext cx="933449" cy="11097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PDC </a:t>
              </a:r>
            </a:p>
            <a:p>
              <a:pPr algn="ctr"/>
              <a:r>
                <a:rPr lang="en-US" sz="1000" b="1" dirty="0"/>
                <a:t>(Polarization Delay Compensator)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047F42B-4FFB-4207-8805-51E29D4DDA87}"/>
                </a:ext>
              </a:extLst>
            </p:cNvPr>
            <p:cNvSpPr txBox="1"/>
            <p:nvPr/>
          </p:nvSpPr>
          <p:spPr>
            <a:xfrm>
              <a:off x="2933702" y="4678533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BFO-</a:t>
              </a:r>
              <a:r>
                <a:rPr lang="en-US" sz="1000" b="1" dirty="0"/>
                <a:t>RFL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1C3514A-2C7C-487B-9DCF-B378D342B46C}"/>
                </a:ext>
              </a:extLst>
            </p:cNvPr>
            <p:cNvSpPr txBox="1"/>
            <p:nvPr/>
          </p:nvSpPr>
          <p:spPr>
            <a:xfrm>
              <a:off x="4376736" y="5021433"/>
              <a:ext cx="106680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 BFO-BSP       </a:t>
              </a:r>
              <a:endParaRPr lang="en-US" sz="1000" b="1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514F536-8F22-4D48-B647-5B68355C22A2}"/>
                </a:ext>
              </a:extLst>
            </p:cNvPr>
            <p:cNvSpPr txBox="1"/>
            <p:nvPr/>
          </p:nvSpPr>
          <p:spPr>
            <a:xfrm>
              <a:off x="5776914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BCS-FOM</a:t>
              </a:r>
              <a:endParaRPr lang="en-US" sz="1000" b="1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CACF0B9-84B0-4B70-A091-6540B656AE9A}"/>
                </a:ext>
              </a:extLst>
            </p:cNvPr>
            <p:cNvSpPr txBox="1"/>
            <p:nvPr/>
          </p:nvSpPr>
          <p:spPr>
            <a:xfrm>
              <a:off x="8005765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BCS-BCC</a:t>
              </a:r>
              <a:endParaRPr lang="en-US" sz="1000" b="1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7FAD0FC-60F8-44C5-A1E1-50117FB2271E}"/>
                </a:ext>
              </a:extLst>
            </p:cNvPr>
            <p:cNvSpPr txBox="1"/>
            <p:nvPr/>
          </p:nvSpPr>
          <p:spPr>
            <a:xfrm>
              <a:off x="4271964" y="1374900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BCS-PIS</a:t>
              </a:r>
              <a:endParaRPr lang="en-US" sz="1000" b="1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AEBFA7F-5CFD-4CAB-9DEB-6D3FC39051AB}"/>
                </a:ext>
              </a:extLst>
            </p:cNvPr>
            <p:cNvSpPr txBox="1"/>
            <p:nvPr/>
          </p:nvSpPr>
          <p:spPr>
            <a:xfrm>
              <a:off x="2647951" y="737487"/>
              <a:ext cx="112871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BCS-BCD        </a:t>
              </a:r>
              <a:endParaRPr lang="en-US" sz="1000" b="1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0A9AAEB-3E39-4C8F-AD5C-BB1EBD7DFD8D}"/>
                </a:ext>
              </a:extLst>
            </p:cNvPr>
            <p:cNvSpPr txBox="1"/>
            <p:nvPr/>
          </p:nvSpPr>
          <p:spPr>
            <a:xfrm>
              <a:off x="5629275" y="4700616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BAS-COL</a:t>
              </a:r>
              <a:endParaRPr lang="en-US" sz="1000" b="1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3D8A35-DE2C-4BC9-8300-60F9DF77AE93}"/>
                </a:ext>
              </a:extLst>
            </p:cNvPr>
            <p:cNvSpPr txBox="1"/>
            <p:nvPr/>
          </p:nvSpPr>
          <p:spPr>
            <a:xfrm>
              <a:off x="2854435" y="4011069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SHU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2CB0C62-9F15-431F-8D3D-FD98477A3160}"/>
                </a:ext>
              </a:extLst>
            </p:cNvPr>
            <p:cNvSpPr txBox="1"/>
            <p:nvPr/>
          </p:nvSpPr>
          <p:spPr>
            <a:xfrm>
              <a:off x="8791574" y="4700615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BAS-FOC</a:t>
              </a:r>
              <a:endParaRPr lang="en-US" sz="1000" b="1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7A45D5B-D142-4700-BE3E-426F7D36ABB4}"/>
                </a:ext>
              </a:extLst>
            </p:cNvPr>
            <p:cNvSpPr txBox="1"/>
            <p:nvPr/>
          </p:nvSpPr>
          <p:spPr>
            <a:xfrm>
              <a:off x="8896351" y="5329211"/>
              <a:ext cx="933449" cy="713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TTT </a:t>
              </a:r>
            </a:p>
            <a:p>
              <a:pPr algn="ctr"/>
              <a:r>
                <a:rPr lang="en-US" sz="1000" b="1" dirty="0"/>
                <a:t>(Tip/Tilt Tracker)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545D137-C2D6-4FCE-8F16-6A0A5C5B790E}"/>
                </a:ext>
              </a:extLst>
            </p:cNvPr>
            <p:cNvSpPr txBox="1"/>
            <p:nvPr/>
          </p:nvSpPr>
          <p:spPr>
            <a:xfrm>
              <a:off x="6145319" y="5196546"/>
              <a:ext cx="1717571" cy="10701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600" b="1" dirty="0"/>
                <a:t>PUP </a:t>
              </a:r>
            </a:p>
            <a:p>
              <a:pPr algn="ctr"/>
              <a:r>
                <a:rPr lang="en-US" sz="1600" b="1" dirty="0"/>
                <a:t>(Pupil Adjustment)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FD8A9B4-F188-453C-B0AE-6DC25AC98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805" y="4936962"/>
              <a:ext cx="528989" cy="784574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6EC217E2-1156-4EBF-973E-FD6806F54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957" y="3525216"/>
              <a:ext cx="450686" cy="81034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5DDDAAD-3C55-4B90-BD0E-20871A247F11}"/>
                </a:ext>
              </a:extLst>
            </p:cNvPr>
            <p:cNvSpPr txBox="1"/>
            <p:nvPr/>
          </p:nvSpPr>
          <p:spPr>
            <a:xfrm>
              <a:off x="1538288" y="3682071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SFU-</a:t>
              </a:r>
              <a:r>
                <a:rPr lang="en-US" sz="1000" b="1" dirty="0"/>
                <a:t>SDL </a:t>
              </a:r>
            </a:p>
            <a:p>
              <a:pPr algn="ctr"/>
              <a:r>
                <a:rPr lang="en-US" sz="1000" b="1" dirty="0"/>
                <a:t>(SPICA Delay Lines)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A08CD0FA-3B09-41BC-B029-FF4B4BB17E7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130" y="3404612"/>
              <a:ext cx="711736" cy="19228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33305984-2406-4D66-BD94-67FD2230029A}"/>
              </a:ext>
            </a:extLst>
          </p:cNvPr>
          <p:cNvSpPr/>
          <p:nvPr/>
        </p:nvSpPr>
        <p:spPr>
          <a:xfrm rot="15075517">
            <a:off x="4787330" y="4381612"/>
            <a:ext cx="1243146" cy="10859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7078B8D-ECBC-4241-A738-9CEDDD9CC173}"/>
              </a:ext>
            </a:extLst>
          </p:cNvPr>
          <p:cNvSpPr txBox="1"/>
          <p:nvPr/>
        </p:nvSpPr>
        <p:spPr>
          <a:xfrm>
            <a:off x="7594979" y="1446677"/>
            <a:ext cx="434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Specification: Accuracy &lt; 1mm</a:t>
            </a:r>
          </a:p>
        </p:txBody>
      </p:sp>
    </p:spTree>
    <p:extLst>
      <p:ext uri="{BB962C8B-B14F-4D97-AF65-F5344CB8AC3E}">
        <p14:creationId xmlns:p14="http://schemas.microsoft.com/office/powerpoint/2010/main" val="103908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SPICA adjustment modules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3700898" y="816848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OPD ADJUSTEMENT MODULES	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A7EE4205-260D-46FB-96E5-5B636D42AD2B}"/>
              </a:ext>
            </a:extLst>
          </p:cNvPr>
          <p:cNvGrpSpPr/>
          <p:nvPr/>
        </p:nvGrpSpPr>
        <p:grpSpPr>
          <a:xfrm>
            <a:off x="7656974" y="2505623"/>
            <a:ext cx="3867187" cy="2685694"/>
            <a:chOff x="7656974" y="2505623"/>
            <a:chExt cx="4387215" cy="3046845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36BBADA-01E2-4EFE-9FBD-1758EF247C0A}"/>
                </a:ext>
              </a:extLst>
            </p:cNvPr>
            <p:cNvPicPr/>
            <p:nvPr/>
          </p:nvPicPr>
          <p:blipFill rotWithShape="1">
            <a:blip r:embed="rId5"/>
            <a:srcRect b="12967"/>
            <a:stretch/>
          </p:blipFill>
          <p:spPr bwMode="auto">
            <a:xfrm>
              <a:off x="7656974" y="2505623"/>
              <a:ext cx="4387215" cy="2870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DDCE49A-9B62-4857-B2BB-6C528570AFFB}"/>
                </a:ext>
              </a:extLst>
            </p:cNvPr>
            <p:cNvSpPr txBox="1"/>
            <p:nvPr/>
          </p:nvSpPr>
          <p:spPr>
            <a:xfrm>
              <a:off x="10580690" y="2565658"/>
              <a:ext cx="1463499" cy="418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SFO-IMG </a:t>
              </a:r>
            </a:p>
            <a:p>
              <a:pPr algn="ctr"/>
              <a:r>
                <a:rPr lang="en-US" sz="900" b="1" dirty="0"/>
                <a:t>(Image Adjustment)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A19F233-FE82-49F8-9737-25D28D257C5B}"/>
                </a:ext>
              </a:extLst>
            </p:cNvPr>
            <p:cNvSpPr txBox="1"/>
            <p:nvPr/>
          </p:nvSpPr>
          <p:spPr>
            <a:xfrm>
              <a:off x="8974667" y="4976348"/>
              <a:ext cx="1077575" cy="5761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SFO-FOP </a:t>
              </a:r>
            </a:p>
            <a:p>
              <a:pPr algn="ctr"/>
              <a:r>
                <a:rPr lang="en-US" sz="900" b="1" dirty="0"/>
                <a:t>(Feeding Optics)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D22B44F-F636-4301-8C88-B02BCDD8EFD9}"/>
                </a:ext>
              </a:extLst>
            </p:cNvPr>
            <p:cNvSpPr txBox="1"/>
            <p:nvPr/>
          </p:nvSpPr>
          <p:spPr>
            <a:xfrm>
              <a:off x="7726247" y="4226664"/>
              <a:ext cx="1248419" cy="7332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ADC </a:t>
              </a:r>
            </a:p>
            <a:p>
              <a:pPr algn="ctr"/>
              <a:r>
                <a:rPr lang="en-US" sz="900" b="1" dirty="0"/>
                <a:t>(Atmospheric Dispersion Compensator)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8E60AA8-34CA-4616-9483-D3BB9FEA13B7}"/>
                </a:ext>
              </a:extLst>
            </p:cNvPr>
            <p:cNvSpPr txBox="1"/>
            <p:nvPr/>
          </p:nvSpPr>
          <p:spPr>
            <a:xfrm>
              <a:off x="10486351" y="3101276"/>
              <a:ext cx="1331576" cy="41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CHARA VISIBLE TABLE</a:t>
              </a:r>
            </a:p>
          </p:txBody>
        </p: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A84E0501-FCBC-4671-A634-397497A16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5724" y="2762941"/>
              <a:ext cx="417520" cy="44807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974BD6-BB09-482D-A801-A6884F62BD00}"/>
              </a:ext>
            </a:extLst>
          </p:cNvPr>
          <p:cNvGrpSpPr/>
          <p:nvPr/>
        </p:nvGrpSpPr>
        <p:grpSpPr>
          <a:xfrm>
            <a:off x="139700" y="1638300"/>
            <a:ext cx="7382558" cy="4180181"/>
            <a:chOff x="993341" y="659460"/>
            <a:chExt cx="9939988" cy="538318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8A8923F3-0325-4B37-B0F5-1D0B21F8CCC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93341" y="659460"/>
              <a:ext cx="9939988" cy="5307164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18EC806-DA93-45C4-ADB1-56EFF502BC48}"/>
                </a:ext>
              </a:extLst>
            </p:cNvPr>
            <p:cNvSpPr txBox="1"/>
            <p:nvPr/>
          </p:nvSpPr>
          <p:spPr>
            <a:xfrm>
              <a:off x="9767888" y="4219115"/>
              <a:ext cx="933449" cy="11097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PDC </a:t>
              </a:r>
            </a:p>
            <a:p>
              <a:pPr algn="ctr"/>
              <a:r>
                <a:rPr lang="en-US" sz="1000" b="1" dirty="0"/>
                <a:t>(Polarization Delay Compensator)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047F42B-4FFB-4207-8805-51E29D4DDA87}"/>
                </a:ext>
              </a:extLst>
            </p:cNvPr>
            <p:cNvSpPr txBox="1"/>
            <p:nvPr/>
          </p:nvSpPr>
          <p:spPr>
            <a:xfrm>
              <a:off x="2933702" y="4678533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BFO-</a:t>
              </a:r>
              <a:r>
                <a:rPr lang="en-US" sz="1000" b="1" dirty="0"/>
                <a:t>RFL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1C3514A-2C7C-487B-9DCF-B378D342B46C}"/>
                </a:ext>
              </a:extLst>
            </p:cNvPr>
            <p:cNvSpPr txBox="1"/>
            <p:nvPr/>
          </p:nvSpPr>
          <p:spPr>
            <a:xfrm>
              <a:off x="4376736" y="5021433"/>
              <a:ext cx="106680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 BFO-BSP       </a:t>
              </a:r>
              <a:endParaRPr lang="en-US" sz="1000" b="1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514F536-8F22-4D48-B647-5B68355C22A2}"/>
                </a:ext>
              </a:extLst>
            </p:cNvPr>
            <p:cNvSpPr txBox="1"/>
            <p:nvPr/>
          </p:nvSpPr>
          <p:spPr>
            <a:xfrm>
              <a:off x="5776914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BCS-FOM</a:t>
              </a:r>
              <a:endParaRPr lang="en-US" sz="1000" b="1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CACF0B9-84B0-4B70-A091-6540B656AE9A}"/>
                </a:ext>
              </a:extLst>
            </p:cNvPr>
            <p:cNvSpPr txBox="1"/>
            <p:nvPr/>
          </p:nvSpPr>
          <p:spPr>
            <a:xfrm>
              <a:off x="8005765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BCS-BCC</a:t>
              </a:r>
              <a:endParaRPr lang="en-US" sz="1000" b="1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7FAD0FC-60F8-44C5-A1E1-50117FB2271E}"/>
                </a:ext>
              </a:extLst>
            </p:cNvPr>
            <p:cNvSpPr txBox="1"/>
            <p:nvPr/>
          </p:nvSpPr>
          <p:spPr>
            <a:xfrm>
              <a:off x="4271964" y="1374900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BCS-PIS</a:t>
              </a:r>
              <a:endParaRPr lang="en-US" sz="1000" b="1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AEBFA7F-5CFD-4CAB-9DEB-6D3FC39051AB}"/>
                </a:ext>
              </a:extLst>
            </p:cNvPr>
            <p:cNvSpPr txBox="1"/>
            <p:nvPr/>
          </p:nvSpPr>
          <p:spPr>
            <a:xfrm>
              <a:off x="2647951" y="737487"/>
              <a:ext cx="112871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BCS-BCD        </a:t>
              </a:r>
              <a:endParaRPr lang="en-US" sz="1000" b="1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0A9AAEB-3E39-4C8F-AD5C-BB1EBD7DFD8D}"/>
                </a:ext>
              </a:extLst>
            </p:cNvPr>
            <p:cNvSpPr txBox="1"/>
            <p:nvPr/>
          </p:nvSpPr>
          <p:spPr>
            <a:xfrm>
              <a:off x="5629275" y="4700616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BAS-COL</a:t>
              </a:r>
              <a:endParaRPr lang="en-US" sz="1000" b="1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3D8A35-DE2C-4BC9-8300-60F9DF77AE93}"/>
                </a:ext>
              </a:extLst>
            </p:cNvPr>
            <p:cNvSpPr txBox="1"/>
            <p:nvPr/>
          </p:nvSpPr>
          <p:spPr>
            <a:xfrm>
              <a:off x="2854435" y="4011069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SHU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2CB0C62-9F15-431F-8D3D-FD98477A3160}"/>
                </a:ext>
              </a:extLst>
            </p:cNvPr>
            <p:cNvSpPr txBox="1"/>
            <p:nvPr/>
          </p:nvSpPr>
          <p:spPr>
            <a:xfrm>
              <a:off x="8791574" y="4700615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BAS-FOC</a:t>
              </a:r>
              <a:endParaRPr lang="en-US" sz="1000" b="1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7A45D5B-D142-4700-BE3E-426F7D36ABB4}"/>
                </a:ext>
              </a:extLst>
            </p:cNvPr>
            <p:cNvSpPr txBox="1"/>
            <p:nvPr/>
          </p:nvSpPr>
          <p:spPr>
            <a:xfrm>
              <a:off x="8896351" y="5329211"/>
              <a:ext cx="933449" cy="713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TTT </a:t>
              </a:r>
            </a:p>
            <a:p>
              <a:pPr algn="ctr"/>
              <a:r>
                <a:rPr lang="en-US" sz="1000" b="1" dirty="0"/>
                <a:t>(Tip/Tilt Tracker)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545D137-C2D6-4FCE-8F16-6A0A5C5B790E}"/>
                </a:ext>
              </a:extLst>
            </p:cNvPr>
            <p:cNvSpPr txBox="1"/>
            <p:nvPr/>
          </p:nvSpPr>
          <p:spPr>
            <a:xfrm>
              <a:off x="6672263" y="5196546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PUP </a:t>
              </a:r>
            </a:p>
            <a:p>
              <a:pPr algn="ctr"/>
              <a:r>
                <a:rPr lang="en-US" sz="1000" b="1" dirty="0"/>
                <a:t>(Pupil Adjustment)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FD8A9B4-F188-453C-B0AE-6DC25AC98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805" y="4936962"/>
              <a:ext cx="528989" cy="784574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6EC217E2-1156-4EBF-973E-FD6806F54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957" y="3525216"/>
              <a:ext cx="450686" cy="810344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5DDDAAD-3C55-4B90-BD0E-20871A247F11}"/>
                </a:ext>
              </a:extLst>
            </p:cNvPr>
            <p:cNvSpPr txBox="1"/>
            <p:nvPr/>
          </p:nvSpPr>
          <p:spPr>
            <a:xfrm>
              <a:off x="1092312" y="3682071"/>
              <a:ext cx="1636601" cy="10701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</a:rPr>
                <a:t>SFU-</a:t>
              </a:r>
              <a:r>
                <a:rPr lang="en-US" sz="1600" b="1" dirty="0"/>
                <a:t>SDL </a:t>
              </a:r>
            </a:p>
            <a:p>
              <a:pPr algn="ctr"/>
              <a:r>
                <a:rPr lang="en-US" sz="1600" b="1" dirty="0"/>
                <a:t>(SPICA Delay Lines)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A08CD0FA-3B09-41BC-B029-FF4B4BB17E7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130" y="3404612"/>
              <a:ext cx="711736" cy="192284"/>
            </a:xfrm>
            <a:prstGeom prst="straightConnector1">
              <a:avLst/>
            </a:prstGeom>
            <a:ln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AEF8E367-424F-47CB-BD18-6A8F5F78BD77}"/>
              </a:ext>
            </a:extLst>
          </p:cNvPr>
          <p:cNvSpPr/>
          <p:nvPr/>
        </p:nvSpPr>
        <p:spPr>
          <a:xfrm rot="21078373">
            <a:off x="910220" y="3335369"/>
            <a:ext cx="2443798" cy="44166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DF6B119-A413-4BF7-87DB-3CAC8A297EE8}"/>
              </a:ext>
            </a:extLst>
          </p:cNvPr>
          <p:cNvSpPr txBox="1"/>
          <p:nvPr/>
        </p:nvSpPr>
        <p:spPr>
          <a:xfrm>
            <a:off x="7594979" y="1446677"/>
            <a:ext cx="434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Specification: Accuracy &lt; 7µm</a:t>
            </a:r>
          </a:p>
        </p:txBody>
      </p:sp>
    </p:spTree>
    <p:extLst>
      <p:ext uri="{BB962C8B-B14F-4D97-AF65-F5344CB8AC3E}">
        <p14:creationId xmlns:p14="http://schemas.microsoft.com/office/powerpoint/2010/main" val="199533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3384279" y="816848"/>
            <a:ext cx="471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SPICA BEAM CONTROL SYSTEM	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974BD6-BB09-482D-A801-A6884F62BD00}"/>
              </a:ext>
            </a:extLst>
          </p:cNvPr>
          <p:cNvGrpSpPr/>
          <p:nvPr/>
        </p:nvGrpSpPr>
        <p:grpSpPr>
          <a:xfrm>
            <a:off x="139700" y="1638300"/>
            <a:ext cx="7382558" cy="4180181"/>
            <a:chOff x="993341" y="659460"/>
            <a:chExt cx="9939988" cy="538318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8A8923F3-0325-4B37-B0F5-1D0B21F8CCC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93341" y="659460"/>
              <a:ext cx="9939988" cy="5307164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18EC806-DA93-45C4-ADB1-56EFF502BC48}"/>
                </a:ext>
              </a:extLst>
            </p:cNvPr>
            <p:cNvSpPr txBox="1"/>
            <p:nvPr/>
          </p:nvSpPr>
          <p:spPr>
            <a:xfrm>
              <a:off x="9767888" y="4219115"/>
              <a:ext cx="933449" cy="11097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PDC </a:t>
              </a:r>
            </a:p>
            <a:p>
              <a:pPr algn="ctr"/>
              <a:r>
                <a:rPr lang="en-US" sz="1000" b="1" dirty="0"/>
                <a:t>(Polarization Delay Compensator)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047F42B-4FFB-4207-8805-51E29D4DDA87}"/>
                </a:ext>
              </a:extLst>
            </p:cNvPr>
            <p:cNvSpPr txBox="1"/>
            <p:nvPr/>
          </p:nvSpPr>
          <p:spPr>
            <a:xfrm>
              <a:off x="2933702" y="4678533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BFO-</a:t>
              </a:r>
              <a:r>
                <a:rPr lang="en-US" sz="1000" b="1" dirty="0"/>
                <a:t>RFL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1C3514A-2C7C-487B-9DCF-B378D342B46C}"/>
                </a:ext>
              </a:extLst>
            </p:cNvPr>
            <p:cNvSpPr txBox="1"/>
            <p:nvPr/>
          </p:nvSpPr>
          <p:spPr>
            <a:xfrm>
              <a:off x="4376736" y="5021433"/>
              <a:ext cx="106680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 BFO-BSP       </a:t>
              </a:r>
              <a:endParaRPr lang="en-US" sz="1000" b="1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514F536-8F22-4D48-B647-5B68355C22A2}"/>
                </a:ext>
              </a:extLst>
            </p:cNvPr>
            <p:cNvSpPr txBox="1"/>
            <p:nvPr/>
          </p:nvSpPr>
          <p:spPr>
            <a:xfrm>
              <a:off x="5776914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BCS-FOM</a:t>
              </a:r>
              <a:endParaRPr lang="en-US" sz="1000" b="1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CACF0B9-84B0-4B70-A091-6540B656AE9A}"/>
                </a:ext>
              </a:extLst>
            </p:cNvPr>
            <p:cNvSpPr txBox="1"/>
            <p:nvPr/>
          </p:nvSpPr>
          <p:spPr>
            <a:xfrm>
              <a:off x="8005765" y="1849608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BCS-BCC</a:t>
              </a:r>
              <a:endParaRPr lang="en-US" sz="1000" b="1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7FAD0FC-60F8-44C5-A1E1-50117FB2271E}"/>
                </a:ext>
              </a:extLst>
            </p:cNvPr>
            <p:cNvSpPr txBox="1"/>
            <p:nvPr/>
          </p:nvSpPr>
          <p:spPr>
            <a:xfrm>
              <a:off x="4271964" y="1374900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BCS-PIS</a:t>
              </a:r>
              <a:endParaRPr lang="en-US" sz="1000" b="1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AEBFA7F-5CFD-4CAB-9DEB-6D3FC39051AB}"/>
                </a:ext>
              </a:extLst>
            </p:cNvPr>
            <p:cNvSpPr txBox="1"/>
            <p:nvPr/>
          </p:nvSpPr>
          <p:spPr>
            <a:xfrm>
              <a:off x="2647951" y="737487"/>
              <a:ext cx="1128711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BCS-BCD        </a:t>
              </a:r>
              <a:endParaRPr lang="en-US" sz="1000" b="1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0A9AAEB-3E39-4C8F-AD5C-BB1EBD7DFD8D}"/>
                </a:ext>
              </a:extLst>
            </p:cNvPr>
            <p:cNvSpPr txBox="1"/>
            <p:nvPr/>
          </p:nvSpPr>
          <p:spPr>
            <a:xfrm>
              <a:off x="5629275" y="4700616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BAS-COL</a:t>
              </a:r>
              <a:endParaRPr lang="en-US" sz="1000" b="1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A3D8A35-DE2C-4BC9-8300-60F9DF77AE93}"/>
                </a:ext>
              </a:extLst>
            </p:cNvPr>
            <p:cNvSpPr txBox="1"/>
            <p:nvPr/>
          </p:nvSpPr>
          <p:spPr>
            <a:xfrm>
              <a:off x="2854435" y="4011069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SHU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2CB0C62-9F15-431F-8D3D-FD98477A3160}"/>
                </a:ext>
              </a:extLst>
            </p:cNvPr>
            <p:cNvSpPr txBox="1"/>
            <p:nvPr/>
          </p:nvSpPr>
          <p:spPr>
            <a:xfrm>
              <a:off x="8791574" y="4700615"/>
              <a:ext cx="933449" cy="317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BAS-FOC</a:t>
              </a:r>
              <a:endParaRPr lang="en-US" sz="1000" b="1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7A45D5B-D142-4700-BE3E-426F7D36ABB4}"/>
                </a:ext>
              </a:extLst>
            </p:cNvPr>
            <p:cNvSpPr txBox="1"/>
            <p:nvPr/>
          </p:nvSpPr>
          <p:spPr>
            <a:xfrm>
              <a:off x="8896351" y="5329211"/>
              <a:ext cx="933449" cy="713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TTT </a:t>
              </a:r>
            </a:p>
            <a:p>
              <a:pPr algn="ctr"/>
              <a:r>
                <a:rPr lang="en-US" sz="1000" b="1" dirty="0"/>
                <a:t>(Tip/Tilt Tracker)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545D137-C2D6-4FCE-8F16-6A0A5C5B790E}"/>
                </a:ext>
              </a:extLst>
            </p:cNvPr>
            <p:cNvSpPr txBox="1"/>
            <p:nvPr/>
          </p:nvSpPr>
          <p:spPr>
            <a:xfrm>
              <a:off x="6672263" y="5196546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BAS-</a:t>
              </a:r>
              <a:r>
                <a:rPr lang="en-US" sz="1000" b="1" dirty="0"/>
                <a:t>PUP </a:t>
              </a:r>
            </a:p>
            <a:p>
              <a:pPr algn="ctr"/>
              <a:r>
                <a:rPr lang="en-US" sz="1000" b="1" dirty="0"/>
                <a:t>(Pupil Adjustment)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FD8A9B4-F188-453C-B0AE-6DC25AC98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805" y="4936962"/>
              <a:ext cx="528989" cy="784574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6EC217E2-1156-4EBF-973E-FD6806F54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957" y="3525216"/>
              <a:ext cx="450686" cy="81034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5DDDAAD-3C55-4B90-BD0E-20871A247F11}"/>
                </a:ext>
              </a:extLst>
            </p:cNvPr>
            <p:cNvSpPr txBox="1"/>
            <p:nvPr/>
          </p:nvSpPr>
          <p:spPr>
            <a:xfrm>
              <a:off x="1538288" y="3682071"/>
              <a:ext cx="1190625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</a:rPr>
                <a:t>SFU-</a:t>
              </a:r>
              <a:r>
                <a:rPr lang="en-US" sz="1000" b="1" dirty="0"/>
                <a:t>SDL </a:t>
              </a:r>
            </a:p>
            <a:p>
              <a:pPr algn="ctr"/>
              <a:r>
                <a:rPr lang="en-US" sz="1000" b="1" dirty="0"/>
                <a:t>(SPICA Delay Lines)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A08CD0FA-3B09-41BC-B029-FF4B4BB17E7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130" y="3404612"/>
              <a:ext cx="711736" cy="192284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2C27BE7-00E8-4C79-BDA3-81970952F8E9}"/>
              </a:ext>
            </a:extLst>
          </p:cNvPr>
          <p:cNvGrpSpPr/>
          <p:nvPr/>
        </p:nvGrpSpPr>
        <p:grpSpPr>
          <a:xfrm>
            <a:off x="7656974" y="2505623"/>
            <a:ext cx="3867187" cy="2685694"/>
            <a:chOff x="7656974" y="2505623"/>
            <a:chExt cx="4387215" cy="3046845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5E0468C1-78DE-43C5-9024-CAF6D266C7E0}"/>
                </a:ext>
              </a:extLst>
            </p:cNvPr>
            <p:cNvPicPr/>
            <p:nvPr/>
          </p:nvPicPr>
          <p:blipFill rotWithShape="1">
            <a:blip r:embed="rId6"/>
            <a:srcRect b="12967"/>
            <a:stretch/>
          </p:blipFill>
          <p:spPr bwMode="auto">
            <a:xfrm>
              <a:off x="7656974" y="2505623"/>
              <a:ext cx="4387215" cy="2870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0E111E2-04A2-48FD-A4B0-EC930D500638}"/>
                </a:ext>
              </a:extLst>
            </p:cNvPr>
            <p:cNvSpPr txBox="1"/>
            <p:nvPr/>
          </p:nvSpPr>
          <p:spPr>
            <a:xfrm>
              <a:off x="10580690" y="2565658"/>
              <a:ext cx="1463499" cy="418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SFO-IMG </a:t>
              </a:r>
            </a:p>
            <a:p>
              <a:pPr algn="ctr"/>
              <a:r>
                <a:rPr lang="en-US" sz="900" b="1" dirty="0"/>
                <a:t>(Image Adjustment)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C3CF8DC-EA00-4A89-B262-C858F81F37A0}"/>
                </a:ext>
              </a:extLst>
            </p:cNvPr>
            <p:cNvSpPr txBox="1"/>
            <p:nvPr/>
          </p:nvSpPr>
          <p:spPr>
            <a:xfrm>
              <a:off x="8974667" y="4976348"/>
              <a:ext cx="1077575" cy="5761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SFO-FOP </a:t>
              </a:r>
            </a:p>
            <a:p>
              <a:pPr algn="ctr"/>
              <a:r>
                <a:rPr lang="en-US" sz="900" b="1" dirty="0"/>
                <a:t>(Feeding Optics)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1788D4F-789C-40CD-87CE-0A1804F52F66}"/>
                </a:ext>
              </a:extLst>
            </p:cNvPr>
            <p:cNvSpPr txBox="1"/>
            <p:nvPr/>
          </p:nvSpPr>
          <p:spPr>
            <a:xfrm>
              <a:off x="7726247" y="4226664"/>
              <a:ext cx="1248419" cy="7332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ADC </a:t>
              </a:r>
            </a:p>
            <a:p>
              <a:pPr algn="ctr"/>
              <a:r>
                <a:rPr lang="en-US" sz="900" b="1" dirty="0"/>
                <a:t>(Atmospheric Dispersion Compensator)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C5046D1-5591-4D14-8CB7-C72987BA6ADE}"/>
                </a:ext>
              </a:extLst>
            </p:cNvPr>
            <p:cNvSpPr txBox="1"/>
            <p:nvPr/>
          </p:nvSpPr>
          <p:spPr>
            <a:xfrm>
              <a:off x="10486351" y="3101276"/>
              <a:ext cx="1331576" cy="41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CHARA VISIBLE TABLE</a:t>
              </a: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C6A33E41-7F2D-41E0-A676-71BD84594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5724" y="2762941"/>
              <a:ext cx="417520" cy="44807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ZoneTexte 80">
            <a:extLst>
              <a:ext uri="{FF2B5EF4-FFF2-40B4-BE49-F238E27FC236}">
                <a16:creationId xmlns:a16="http://schemas.microsoft.com/office/drawing/2014/main" id="{0F97E88F-D96A-48E0-BE3E-A8082D2B063D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SPICA adjustment modules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756EAE4-6147-4B1F-843F-601002E2E06C}"/>
              </a:ext>
            </a:extLst>
          </p:cNvPr>
          <p:cNvSpPr/>
          <p:nvPr/>
        </p:nvSpPr>
        <p:spPr>
          <a:xfrm rot="1217941">
            <a:off x="1461335" y="2077433"/>
            <a:ext cx="4411446" cy="147598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1530B48-0DBC-4934-AD6F-C1910571A53D}"/>
              </a:ext>
            </a:extLst>
          </p:cNvPr>
          <p:cNvSpPr txBox="1"/>
          <p:nvPr/>
        </p:nvSpPr>
        <p:spPr>
          <a:xfrm>
            <a:off x="4661179" y="1617919"/>
            <a:ext cx="2162620" cy="5847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BCS</a:t>
            </a:r>
            <a:endParaRPr lang="en-US" sz="1600" b="1" dirty="0"/>
          </a:p>
          <a:p>
            <a:pPr algn="ctr"/>
            <a:r>
              <a:rPr lang="en-US" sz="1600" b="1" dirty="0"/>
              <a:t>(Beam Control System)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14A3CB41-4E13-416D-839A-CFDA4CE3CEB6}"/>
              </a:ext>
            </a:extLst>
          </p:cNvPr>
          <p:cNvCxnSpPr>
            <a:cxnSpLocks/>
          </p:cNvCxnSpPr>
          <p:nvPr/>
        </p:nvCxnSpPr>
        <p:spPr>
          <a:xfrm flipH="1">
            <a:off x="4357509" y="2092699"/>
            <a:ext cx="396328" cy="18355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3FE0557-2A3C-4066-B82D-F3B9CE4DC71E}"/>
              </a:ext>
            </a:extLst>
          </p:cNvPr>
          <p:cNvSpPr txBox="1"/>
          <p:nvPr/>
        </p:nvSpPr>
        <p:spPr>
          <a:xfrm>
            <a:off x="7624878" y="1255415"/>
            <a:ext cx="434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Specification: Sampling</a:t>
            </a:r>
          </a:p>
          <a:p>
            <a:pPr algn="ctr"/>
            <a:r>
              <a:rPr lang="en-US" sz="2400" b="1" dirty="0"/>
              <a:t>Image: 3pixels per 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  <a:r>
              <a:rPr lang="en-US" sz="2400" b="1" dirty="0"/>
              <a:t>/D</a:t>
            </a:r>
          </a:p>
          <a:p>
            <a:pPr algn="ctr"/>
            <a:r>
              <a:rPr lang="en-US" sz="2400" b="1" dirty="0"/>
              <a:t>Pupil: 40pixels</a:t>
            </a:r>
          </a:p>
        </p:txBody>
      </p:sp>
    </p:spTree>
    <p:extLst>
      <p:ext uri="{BB962C8B-B14F-4D97-AF65-F5344CB8AC3E}">
        <p14:creationId xmlns:p14="http://schemas.microsoft.com/office/powerpoint/2010/main" val="8937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49168A1-BA16-4CB2-B282-5AF9F955ABCA}"/>
              </a:ext>
            </a:extLst>
          </p:cNvPr>
          <p:cNvCxnSpPr>
            <a:cxnSpLocks/>
          </p:cNvCxnSpPr>
          <p:nvPr/>
        </p:nvCxnSpPr>
        <p:spPr>
          <a:xfrm flipV="1">
            <a:off x="2258663" y="4495182"/>
            <a:ext cx="686245" cy="343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co-alignment procedure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3708595" y="893834"/>
            <a:ext cx="421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Find the reference axis of SPICA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7DE1233E-C2A8-4E35-9FF1-51E3BD074B56}"/>
              </a:ext>
            </a:extLst>
          </p:cNvPr>
          <p:cNvGrpSpPr/>
          <p:nvPr/>
        </p:nvGrpSpPr>
        <p:grpSpPr>
          <a:xfrm>
            <a:off x="4874966" y="4402557"/>
            <a:ext cx="345695" cy="217715"/>
            <a:chOff x="4947872" y="3827624"/>
            <a:chExt cx="345695" cy="217715"/>
          </a:xfrm>
        </p:grpSpPr>
        <p:sp>
          <p:nvSpPr>
            <p:cNvPr id="57" name="Triangle isocèle 56">
              <a:extLst>
                <a:ext uri="{FF2B5EF4-FFF2-40B4-BE49-F238E27FC236}">
                  <a16:creationId xmlns:a16="http://schemas.microsoft.com/office/drawing/2014/main" id="{57A60645-9BF2-460D-BD1E-B4AB367CE29E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7FAEE03-BABE-4687-B714-79E5F92758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871FAD95-E6B6-4B10-AC4B-8DD9D12E64C4}"/>
              </a:ext>
            </a:extLst>
          </p:cNvPr>
          <p:cNvGrpSpPr/>
          <p:nvPr/>
        </p:nvGrpSpPr>
        <p:grpSpPr>
          <a:xfrm>
            <a:off x="4874966" y="4643655"/>
            <a:ext cx="345695" cy="217715"/>
            <a:chOff x="4947872" y="3827624"/>
            <a:chExt cx="345695" cy="217715"/>
          </a:xfrm>
        </p:grpSpPr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B7500B63-B697-4213-9507-210E6569B36B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E9F9CA1-3B06-4E81-B7C0-E19A6A77E422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00D7CBC-231B-49B1-B71F-3E1D987464B7}"/>
              </a:ext>
            </a:extLst>
          </p:cNvPr>
          <p:cNvGrpSpPr/>
          <p:nvPr/>
        </p:nvGrpSpPr>
        <p:grpSpPr>
          <a:xfrm>
            <a:off x="4874966" y="4878701"/>
            <a:ext cx="345695" cy="217715"/>
            <a:chOff x="4947872" y="3827624"/>
            <a:chExt cx="345695" cy="217715"/>
          </a:xfrm>
        </p:grpSpPr>
        <p:sp>
          <p:nvSpPr>
            <p:cNvPr id="63" name="Triangle isocèle 62">
              <a:extLst>
                <a:ext uri="{FF2B5EF4-FFF2-40B4-BE49-F238E27FC236}">
                  <a16:creationId xmlns:a16="http://schemas.microsoft.com/office/drawing/2014/main" id="{DC11ADFA-CE69-42B1-8007-14186DADE8D3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D7A187D-7FAE-41F1-A6E3-FE529F907DBE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11AB895-8993-48BB-8741-70B89959647B}"/>
              </a:ext>
            </a:extLst>
          </p:cNvPr>
          <p:cNvGrpSpPr/>
          <p:nvPr/>
        </p:nvGrpSpPr>
        <p:grpSpPr>
          <a:xfrm>
            <a:off x="4874966" y="4161459"/>
            <a:ext cx="345695" cy="217715"/>
            <a:chOff x="4947872" y="3827624"/>
            <a:chExt cx="345695" cy="217715"/>
          </a:xfrm>
        </p:grpSpPr>
        <p:sp>
          <p:nvSpPr>
            <p:cNvPr id="66" name="Triangle isocèle 65">
              <a:extLst>
                <a:ext uri="{FF2B5EF4-FFF2-40B4-BE49-F238E27FC236}">
                  <a16:creationId xmlns:a16="http://schemas.microsoft.com/office/drawing/2014/main" id="{D1CD236F-6AE1-4D63-81BC-15933F8C054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A42D17F-7368-4E39-8C31-413ED1F7F336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2C8EB8B-2D4E-4318-AB9D-578A70FFEEB0}"/>
              </a:ext>
            </a:extLst>
          </p:cNvPr>
          <p:cNvGrpSpPr/>
          <p:nvPr/>
        </p:nvGrpSpPr>
        <p:grpSpPr>
          <a:xfrm>
            <a:off x="4874966" y="3920528"/>
            <a:ext cx="345695" cy="217715"/>
            <a:chOff x="4947872" y="3827624"/>
            <a:chExt cx="345695" cy="217715"/>
          </a:xfrm>
        </p:grpSpPr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43B35E15-7505-4E24-BE7F-209671A0FDB6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D7BE532-B465-4AA1-9E12-6A1EDE8644B9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10F6DA1-D100-4C5F-AD86-05675A1F92D7}"/>
              </a:ext>
            </a:extLst>
          </p:cNvPr>
          <p:cNvGrpSpPr/>
          <p:nvPr/>
        </p:nvGrpSpPr>
        <p:grpSpPr>
          <a:xfrm>
            <a:off x="4874966" y="3685482"/>
            <a:ext cx="345695" cy="217715"/>
            <a:chOff x="4947872" y="3827624"/>
            <a:chExt cx="345695" cy="217715"/>
          </a:xfrm>
        </p:grpSpPr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DFC72407-3B04-4E19-910B-CEC6913AED2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CE96A35-ADA6-4CF4-AB7C-3B97DE7BA1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B372AC35-70E3-48C7-9238-0823E67E23A0}"/>
              </a:ext>
            </a:extLst>
          </p:cNvPr>
          <p:cNvCxnSpPr>
            <a:cxnSpLocks/>
          </p:cNvCxnSpPr>
          <p:nvPr/>
        </p:nvCxnSpPr>
        <p:spPr>
          <a:xfrm flipH="1">
            <a:off x="3415674" y="3791314"/>
            <a:ext cx="1439062" cy="611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58DCFE35-B9DE-4559-87C4-80988F80AE02}"/>
              </a:ext>
            </a:extLst>
          </p:cNvPr>
          <p:cNvCxnSpPr>
            <a:cxnSpLocks/>
          </p:cNvCxnSpPr>
          <p:nvPr/>
        </p:nvCxnSpPr>
        <p:spPr>
          <a:xfrm flipH="1">
            <a:off x="3415673" y="4024169"/>
            <a:ext cx="1445804" cy="40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D339630-B2CE-42FF-8732-20700AC1EF4D}"/>
              </a:ext>
            </a:extLst>
          </p:cNvPr>
          <p:cNvCxnSpPr>
            <a:cxnSpLocks/>
          </p:cNvCxnSpPr>
          <p:nvPr/>
        </p:nvCxnSpPr>
        <p:spPr>
          <a:xfrm flipH="1">
            <a:off x="3415673" y="4267290"/>
            <a:ext cx="1445805" cy="177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6FF0287-CF20-4AAB-B49B-255E6A3D4D33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3415675" y="4462135"/>
            <a:ext cx="1459292" cy="4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CCDC2DD-F949-44B4-83FA-AFA8499F90D7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3415673" y="4478185"/>
            <a:ext cx="1459294" cy="271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FAF4D0B-B8BC-4E5D-A95B-09C5FD4A480C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3415675" y="4496029"/>
            <a:ext cx="1459292" cy="488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758192A-F403-44EB-9954-2C37BF1DF0C6}"/>
              </a:ext>
            </a:extLst>
          </p:cNvPr>
          <p:cNvSpPr/>
          <p:nvPr/>
        </p:nvSpPr>
        <p:spPr>
          <a:xfrm>
            <a:off x="3389901" y="4355791"/>
            <a:ext cx="45719" cy="1770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AE886F-0303-42D1-AC52-0B886A61C1CB}"/>
              </a:ext>
            </a:extLst>
          </p:cNvPr>
          <p:cNvSpPr/>
          <p:nvPr/>
        </p:nvSpPr>
        <p:spPr>
          <a:xfrm rot="2591281">
            <a:off x="6078060" y="4250296"/>
            <a:ext cx="399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18053BB5-60EB-450E-83F9-81FD39A5120B}"/>
              </a:ext>
            </a:extLst>
          </p:cNvPr>
          <p:cNvGrpSpPr/>
          <p:nvPr/>
        </p:nvGrpSpPr>
        <p:grpSpPr>
          <a:xfrm>
            <a:off x="6182198" y="5049056"/>
            <a:ext cx="228600" cy="215344"/>
            <a:chOff x="4361622" y="4427886"/>
            <a:chExt cx="228600" cy="215344"/>
          </a:xfrm>
        </p:grpSpPr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9F62E4D-21DC-4E5E-B524-360BE5AFE527}"/>
                </a:ext>
              </a:extLst>
            </p:cNvPr>
            <p:cNvCxnSpPr>
              <a:cxnSpLocks/>
            </p:cNvCxnSpPr>
            <p:nvPr/>
          </p:nvCxnSpPr>
          <p:spPr>
            <a:xfrm>
              <a:off x="4361622" y="4427886"/>
              <a:ext cx="118413" cy="130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CFA042C-EF2E-45A9-A41A-7289A3E1D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1810" y="4427886"/>
              <a:ext cx="118412" cy="130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923349C1-F3B9-4AF8-A96C-C919CCB283B0}"/>
                </a:ext>
              </a:extLst>
            </p:cNvPr>
            <p:cNvCxnSpPr/>
            <p:nvPr/>
          </p:nvCxnSpPr>
          <p:spPr>
            <a:xfrm>
              <a:off x="4361622" y="4427886"/>
              <a:ext cx="0" cy="215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BB5FE529-0E34-49E9-8A08-F7CD2FAE29A0}"/>
                </a:ext>
              </a:extLst>
            </p:cNvPr>
            <p:cNvCxnSpPr/>
            <p:nvPr/>
          </p:nvCxnSpPr>
          <p:spPr>
            <a:xfrm>
              <a:off x="4590222" y="4427886"/>
              <a:ext cx="0" cy="215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A4F87219-89A9-4212-A35E-2056731D531F}"/>
                </a:ext>
              </a:extLst>
            </p:cNvPr>
            <p:cNvCxnSpPr/>
            <p:nvPr/>
          </p:nvCxnSpPr>
          <p:spPr>
            <a:xfrm>
              <a:off x="4361622" y="464323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E01588BE-6DF4-4350-A48A-C5D8004E06FE}"/>
              </a:ext>
            </a:extLst>
          </p:cNvPr>
          <p:cNvCxnSpPr>
            <a:cxnSpLocks/>
            <a:stCxn id="81" idx="0"/>
            <a:endCxn id="67" idx="6"/>
          </p:cNvCxnSpPr>
          <p:nvPr/>
        </p:nvCxnSpPr>
        <p:spPr>
          <a:xfrm flipH="1">
            <a:off x="5220661" y="4256489"/>
            <a:ext cx="1072678" cy="1382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67A4C2FB-1E28-4499-8BC5-B8EB4E6A7DB8}"/>
              </a:ext>
            </a:extLst>
          </p:cNvPr>
          <p:cNvCxnSpPr>
            <a:cxnSpLocks/>
            <a:endCxn id="108" idx="2"/>
          </p:cNvCxnSpPr>
          <p:nvPr/>
        </p:nvCxnSpPr>
        <p:spPr>
          <a:xfrm flipH="1" flipV="1">
            <a:off x="6284967" y="3369709"/>
            <a:ext cx="8374" cy="178702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Étoile : 5 branches 91">
            <a:extLst>
              <a:ext uri="{FF2B5EF4-FFF2-40B4-BE49-F238E27FC236}">
                <a16:creationId xmlns:a16="http://schemas.microsoft.com/office/drawing/2014/main" id="{A2254676-F150-43A3-BF82-248FA254BC21}"/>
              </a:ext>
            </a:extLst>
          </p:cNvPr>
          <p:cNvSpPr/>
          <p:nvPr/>
        </p:nvSpPr>
        <p:spPr>
          <a:xfrm>
            <a:off x="2976349" y="4270316"/>
            <a:ext cx="321865" cy="303191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Triangle isocèle 93">
            <a:extLst>
              <a:ext uri="{FF2B5EF4-FFF2-40B4-BE49-F238E27FC236}">
                <a16:creationId xmlns:a16="http://schemas.microsoft.com/office/drawing/2014/main" id="{5193FB5C-4D44-428E-9D03-DF609B6E84E1}"/>
              </a:ext>
            </a:extLst>
          </p:cNvPr>
          <p:cNvSpPr/>
          <p:nvPr/>
        </p:nvSpPr>
        <p:spPr>
          <a:xfrm rot="5400000">
            <a:off x="5604600" y="4193493"/>
            <a:ext cx="166007" cy="138793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Triangle isocèle 95">
            <a:extLst>
              <a:ext uri="{FF2B5EF4-FFF2-40B4-BE49-F238E27FC236}">
                <a16:creationId xmlns:a16="http://schemas.microsoft.com/office/drawing/2014/main" id="{BC933032-A1E9-48AF-B02F-4327F96C2ABD}"/>
              </a:ext>
            </a:extLst>
          </p:cNvPr>
          <p:cNvSpPr/>
          <p:nvPr/>
        </p:nvSpPr>
        <p:spPr>
          <a:xfrm rot="10800000">
            <a:off x="6209382" y="4747226"/>
            <a:ext cx="166007" cy="138793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Triangle isocèle 96">
            <a:extLst>
              <a:ext uri="{FF2B5EF4-FFF2-40B4-BE49-F238E27FC236}">
                <a16:creationId xmlns:a16="http://schemas.microsoft.com/office/drawing/2014/main" id="{46326CB3-3AD9-4D70-B42F-7E4640D95C75}"/>
              </a:ext>
            </a:extLst>
          </p:cNvPr>
          <p:cNvSpPr/>
          <p:nvPr/>
        </p:nvSpPr>
        <p:spPr>
          <a:xfrm>
            <a:off x="6202632" y="4500859"/>
            <a:ext cx="166007" cy="138793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Triangle isocèle 97">
            <a:extLst>
              <a:ext uri="{FF2B5EF4-FFF2-40B4-BE49-F238E27FC236}">
                <a16:creationId xmlns:a16="http://schemas.microsoft.com/office/drawing/2014/main" id="{4F13A10E-A3B7-449E-B17B-13A74E1A181B}"/>
              </a:ext>
            </a:extLst>
          </p:cNvPr>
          <p:cNvSpPr/>
          <p:nvPr/>
        </p:nvSpPr>
        <p:spPr>
          <a:xfrm>
            <a:off x="6202838" y="3679324"/>
            <a:ext cx="166007" cy="138793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D467C1BC-1110-4A67-B6B6-F8E66738A5C7}"/>
              </a:ext>
            </a:extLst>
          </p:cNvPr>
          <p:cNvCxnSpPr>
            <a:cxnSpLocks/>
          </p:cNvCxnSpPr>
          <p:nvPr/>
        </p:nvCxnSpPr>
        <p:spPr>
          <a:xfrm>
            <a:off x="5502068" y="3157111"/>
            <a:ext cx="0" cy="4025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09876CFC-35A3-44DA-BC68-F8A162B998DA}"/>
              </a:ext>
            </a:extLst>
          </p:cNvPr>
          <p:cNvCxnSpPr>
            <a:cxnSpLocks/>
          </p:cNvCxnSpPr>
          <p:nvPr/>
        </p:nvCxnSpPr>
        <p:spPr>
          <a:xfrm flipV="1">
            <a:off x="5498729" y="2701131"/>
            <a:ext cx="0" cy="4035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7B23C240-6F75-4191-A226-05AA4C64DF07}"/>
              </a:ext>
            </a:extLst>
          </p:cNvPr>
          <p:cNvGrpSpPr/>
          <p:nvPr/>
        </p:nvGrpSpPr>
        <p:grpSpPr>
          <a:xfrm rot="16200000">
            <a:off x="5319539" y="2998561"/>
            <a:ext cx="353536" cy="243802"/>
            <a:chOff x="4355308" y="2684885"/>
            <a:chExt cx="999441" cy="586472"/>
          </a:xfrm>
        </p:grpSpPr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16B7E7A9-E3DC-479A-8D60-1D54251025D1}"/>
                </a:ext>
              </a:extLst>
            </p:cNvPr>
            <p:cNvSpPr/>
            <p:nvPr/>
          </p:nvSpPr>
          <p:spPr>
            <a:xfrm>
              <a:off x="4416879" y="2684885"/>
              <a:ext cx="876299" cy="586472"/>
            </a:xfrm>
            <a:prstGeom prst="arc">
              <a:avLst>
                <a:gd name="adj1" fmla="val 234204"/>
                <a:gd name="adj2" fmla="val 10502178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38D1B26E-4C0A-4F93-A834-AE3C7A82931F}"/>
                </a:ext>
              </a:extLst>
            </p:cNvPr>
            <p:cNvCxnSpPr>
              <a:cxnSpLocks/>
              <a:stCxn id="102" idx="2"/>
            </p:cNvCxnSpPr>
            <p:nvPr/>
          </p:nvCxnSpPr>
          <p:spPr>
            <a:xfrm flipH="1">
              <a:off x="4355308" y="3015858"/>
              <a:ext cx="65214" cy="7840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C1AFB11F-B7A5-4B8B-956E-FF40C5BAE1DA}"/>
                </a:ext>
              </a:extLst>
            </p:cNvPr>
            <p:cNvCxnSpPr>
              <a:cxnSpLocks/>
              <a:stCxn id="102" idx="2"/>
            </p:cNvCxnSpPr>
            <p:nvPr/>
          </p:nvCxnSpPr>
          <p:spPr>
            <a:xfrm>
              <a:off x="4420522" y="3015858"/>
              <a:ext cx="110072" cy="52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569624FB-EADB-4A55-B67A-396D5E9F1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829" y="3000488"/>
              <a:ext cx="133350" cy="67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771A621A-05DC-41E4-AA96-1E86D2A77715}"/>
                </a:ext>
              </a:extLst>
            </p:cNvPr>
            <p:cNvCxnSpPr>
              <a:cxnSpLocks/>
            </p:cNvCxnSpPr>
            <p:nvPr/>
          </p:nvCxnSpPr>
          <p:spPr>
            <a:xfrm>
              <a:off x="5293178" y="3000488"/>
              <a:ext cx="61571" cy="67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CEE9213-FBFB-42F0-8218-A3A9DF1FFD9F}"/>
              </a:ext>
            </a:extLst>
          </p:cNvPr>
          <p:cNvSpPr/>
          <p:nvPr/>
        </p:nvSpPr>
        <p:spPr>
          <a:xfrm rot="2591281">
            <a:off x="6100978" y="3330182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74C7EA20-2CB9-4D89-8C8D-1A197EA06EB2}"/>
              </a:ext>
            </a:extLst>
          </p:cNvPr>
          <p:cNvCxnSpPr>
            <a:cxnSpLocks/>
          </p:cNvCxnSpPr>
          <p:nvPr/>
        </p:nvCxnSpPr>
        <p:spPr>
          <a:xfrm flipH="1">
            <a:off x="5107933" y="3388829"/>
            <a:ext cx="1162726" cy="686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92BBFC9-0491-4BFF-B4D1-00C3ACDDA11C}"/>
              </a:ext>
            </a:extLst>
          </p:cNvPr>
          <p:cNvCxnSpPr>
            <a:cxnSpLocks/>
          </p:cNvCxnSpPr>
          <p:nvPr/>
        </p:nvCxnSpPr>
        <p:spPr>
          <a:xfrm>
            <a:off x="5874540" y="3159319"/>
            <a:ext cx="0" cy="4003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512C395-7698-4227-998F-2EAED663EDA8}"/>
              </a:ext>
            </a:extLst>
          </p:cNvPr>
          <p:cNvGrpSpPr/>
          <p:nvPr/>
        </p:nvGrpSpPr>
        <p:grpSpPr>
          <a:xfrm>
            <a:off x="4641130" y="3108734"/>
            <a:ext cx="475936" cy="452209"/>
            <a:chOff x="2563048" y="2910166"/>
            <a:chExt cx="640986" cy="60951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CF60C6B-A698-4AAF-A7ED-9226851ECCEC}"/>
                </a:ext>
              </a:extLst>
            </p:cNvPr>
            <p:cNvSpPr/>
            <p:nvPr/>
          </p:nvSpPr>
          <p:spPr>
            <a:xfrm>
              <a:off x="2563048" y="2910166"/>
              <a:ext cx="640986" cy="6095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30B72617-748E-4BB1-A9AD-C224431B1F2B}"/>
                </a:ext>
              </a:extLst>
            </p:cNvPr>
            <p:cNvGrpSpPr/>
            <p:nvPr/>
          </p:nvGrpSpPr>
          <p:grpSpPr>
            <a:xfrm>
              <a:off x="2586269" y="3010116"/>
              <a:ext cx="93186" cy="92765"/>
              <a:chOff x="5293177" y="2138289"/>
              <a:chExt cx="213543" cy="212577"/>
            </a:xfrm>
          </p:grpSpPr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C5D4D979-9ECB-41EB-9C57-2914438B41D2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C44D4FD1-9474-49C4-A1AC-013AEF1B6F70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51E94E82-8A18-4AE4-9528-30BEFC037766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097B1A5A-C591-4B89-A53D-2CC0067FED90}"/>
                </a:ext>
              </a:extLst>
            </p:cNvPr>
            <p:cNvGrpSpPr/>
            <p:nvPr/>
          </p:nvGrpSpPr>
          <p:grpSpPr>
            <a:xfrm>
              <a:off x="2691472" y="3010115"/>
              <a:ext cx="93186" cy="92765"/>
              <a:chOff x="5293177" y="2138289"/>
              <a:chExt cx="213543" cy="212577"/>
            </a:xfrm>
          </p:grpSpPr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D8DBDCF2-2F22-45C1-BF6A-8CECDEB3AD9F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FFF342EF-18AB-4CB9-A0C4-0D7A11B89B07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610B0BB1-3C14-4C8A-B6FB-9F427A9D95B0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D5AFDB52-5A61-4E98-B6D4-F4558C826E8E}"/>
                </a:ext>
              </a:extLst>
            </p:cNvPr>
            <p:cNvGrpSpPr/>
            <p:nvPr/>
          </p:nvGrpSpPr>
          <p:grpSpPr>
            <a:xfrm>
              <a:off x="2790032" y="3010115"/>
              <a:ext cx="93186" cy="92765"/>
              <a:chOff x="5293177" y="2138289"/>
              <a:chExt cx="213543" cy="212577"/>
            </a:xfrm>
          </p:grpSpPr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DA583A0A-7B17-4F89-B750-A5B10D16FE16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19455399-B6AA-4C03-876C-6DC01743484E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58B310BB-4501-4C33-9964-1914F70CFC09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66FF16A2-3CF6-48F6-BD02-4A5B262BA68C}"/>
                </a:ext>
              </a:extLst>
            </p:cNvPr>
            <p:cNvGrpSpPr/>
            <p:nvPr/>
          </p:nvGrpSpPr>
          <p:grpSpPr>
            <a:xfrm>
              <a:off x="2884537" y="3009297"/>
              <a:ext cx="93186" cy="92765"/>
              <a:chOff x="5293177" y="2138289"/>
              <a:chExt cx="213543" cy="212577"/>
            </a:xfrm>
          </p:grpSpPr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AF564053-2B3D-4128-B882-250658060E49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6" name="Ellipse 125">
                <a:extLst>
                  <a:ext uri="{FF2B5EF4-FFF2-40B4-BE49-F238E27FC236}">
                    <a16:creationId xmlns:a16="http://schemas.microsoft.com/office/drawing/2014/main" id="{3BC79314-515B-41F3-A502-4058F3368ABC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F26F6E6E-60BB-4F0F-AE99-83503DB479E3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152B1158-6125-4495-B41C-81DA2EAFCD59}"/>
                </a:ext>
              </a:extLst>
            </p:cNvPr>
            <p:cNvGrpSpPr/>
            <p:nvPr/>
          </p:nvGrpSpPr>
          <p:grpSpPr>
            <a:xfrm>
              <a:off x="2989740" y="3009296"/>
              <a:ext cx="93186" cy="92765"/>
              <a:chOff x="5293177" y="2138289"/>
              <a:chExt cx="213543" cy="212577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98F2748-8202-43C3-98D2-4C3B46673B20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C596B6D2-842E-4AE4-AE17-B5F749320567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7BECF37E-91F1-4A65-BA50-589EA8DF4D98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3B4E6A94-9B36-4C89-9AAB-F5E15B074A6A}"/>
                </a:ext>
              </a:extLst>
            </p:cNvPr>
            <p:cNvGrpSpPr/>
            <p:nvPr/>
          </p:nvGrpSpPr>
          <p:grpSpPr>
            <a:xfrm>
              <a:off x="3088300" y="3009296"/>
              <a:ext cx="93186" cy="92765"/>
              <a:chOff x="5293177" y="2138289"/>
              <a:chExt cx="213543" cy="212577"/>
            </a:xfrm>
          </p:grpSpPr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1B1D9E4A-7F6A-41E0-B248-CCB03C9FE5EA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D28A7017-77C2-4992-9A74-B4B4AE90E3EA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B65A16C0-9F8C-4301-9C3E-E5AC6E8C9C1E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704D779-777F-45BB-B047-FCDD7D518724}"/>
              </a:ext>
            </a:extLst>
          </p:cNvPr>
          <p:cNvSpPr txBox="1"/>
          <p:nvPr/>
        </p:nvSpPr>
        <p:spPr>
          <a:xfrm>
            <a:off x="6260859" y="400878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BFO</a:t>
            </a:r>
            <a:r>
              <a:rPr lang="fr-FR" sz="900" b="1" dirty="0"/>
              <a:t>-BSP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3E795C4-856A-4A68-89F4-EB6A91FA8987}"/>
              </a:ext>
            </a:extLst>
          </p:cNvPr>
          <p:cNvSpPr txBox="1"/>
          <p:nvPr/>
        </p:nvSpPr>
        <p:spPr>
          <a:xfrm>
            <a:off x="6336938" y="4839598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BFO</a:t>
            </a:r>
            <a:r>
              <a:rPr lang="fr-FR" sz="900" b="1" dirty="0"/>
              <a:t>-RFL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B82A228-30F1-4EF1-B957-B5365D10D57E}"/>
              </a:ext>
            </a:extLst>
          </p:cNvPr>
          <p:cNvSpPr txBox="1"/>
          <p:nvPr/>
        </p:nvSpPr>
        <p:spPr>
          <a:xfrm>
            <a:off x="6209381" y="312142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-FOM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775D645-C905-4FC2-86F6-5E33AD81FD3D}"/>
              </a:ext>
            </a:extLst>
          </p:cNvPr>
          <p:cNvSpPr txBox="1"/>
          <p:nvPr/>
        </p:nvSpPr>
        <p:spPr>
          <a:xfrm>
            <a:off x="5655921" y="289943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-BCC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96E372B7-814C-4B06-AF10-226E37F967DF}"/>
              </a:ext>
            </a:extLst>
          </p:cNvPr>
          <p:cNvSpPr txBox="1"/>
          <p:nvPr/>
        </p:nvSpPr>
        <p:spPr>
          <a:xfrm>
            <a:off x="5241998" y="273544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-PIS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8A3EFBC-1F87-4A2B-970E-7E882EA3292C}"/>
              </a:ext>
            </a:extLst>
          </p:cNvPr>
          <p:cNvSpPr txBox="1"/>
          <p:nvPr/>
        </p:nvSpPr>
        <p:spPr>
          <a:xfrm>
            <a:off x="4592248" y="289088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-BCD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422498F5-1969-4A54-9199-0E122C9F30C9}"/>
              </a:ext>
            </a:extLst>
          </p:cNvPr>
          <p:cNvSpPr txBox="1"/>
          <p:nvPr/>
        </p:nvSpPr>
        <p:spPr>
          <a:xfrm>
            <a:off x="7422430" y="2365933"/>
            <a:ext cx="110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CHARA (STS_VIS)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BF8B864-481A-4508-AA6D-44B66286E1B3}"/>
              </a:ext>
            </a:extLst>
          </p:cNvPr>
          <p:cNvSpPr txBox="1"/>
          <p:nvPr/>
        </p:nvSpPr>
        <p:spPr>
          <a:xfrm>
            <a:off x="2942073" y="4046043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FBI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3CB76F2-9DCB-44E6-87EF-C54051185DE2}"/>
              </a:ext>
            </a:extLst>
          </p:cNvPr>
          <p:cNvSpPr txBox="1"/>
          <p:nvPr/>
        </p:nvSpPr>
        <p:spPr>
          <a:xfrm>
            <a:off x="3940680" y="3723425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SFU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D797B0A7-FE6A-44E1-A328-ACF673200DE3}"/>
              </a:ext>
            </a:extLst>
          </p:cNvPr>
          <p:cNvSpPr txBox="1"/>
          <p:nvPr/>
        </p:nvSpPr>
        <p:spPr>
          <a:xfrm>
            <a:off x="5672874" y="4239614"/>
            <a:ext cx="67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SPICA AXIS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316CA6-0D05-4E52-86F0-6294EA852ED8}"/>
              </a:ext>
            </a:extLst>
          </p:cNvPr>
          <p:cNvSpPr/>
          <p:nvPr/>
        </p:nvSpPr>
        <p:spPr>
          <a:xfrm rot="8055369">
            <a:off x="7806990" y="3365441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F9F4DC8-C29A-40A8-A918-DAAFF0B06D4A}"/>
              </a:ext>
            </a:extLst>
          </p:cNvPr>
          <p:cNvSpPr/>
          <p:nvPr/>
        </p:nvSpPr>
        <p:spPr>
          <a:xfrm rot="8055369">
            <a:off x="7281344" y="3322687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CABB8A6-5AD9-4A7B-A0A4-D0FC0D170EEE}"/>
              </a:ext>
            </a:extLst>
          </p:cNvPr>
          <p:cNvSpPr/>
          <p:nvPr/>
        </p:nvSpPr>
        <p:spPr>
          <a:xfrm rot="8055369">
            <a:off x="8163351" y="3007795"/>
            <a:ext cx="39926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D46A0DBC-6A6B-4DD4-9233-BCF83C7461A6}"/>
              </a:ext>
            </a:extLst>
          </p:cNvPr>
          <p:cNvSpPr/>
          <p:nvPr/>
        </p:nvSpPr>
        <p:spPr>
          <a:xfrm rot="16200000">
            <a:off x="8051814" y="3024206"/>
            <a:ext cx="386083" cy="418160"/>
          </a:xfrm>
          <a:prstGeom prst="arc">
            <a:avLst>
              <a:gd name="adj1" fmla="val 2279309"/>
              <a:gd name="adj2" fmla="val 14066231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62218166-45A2-4E57-B00F-1EC56A4F4FFE}"/>
              </a:ext>
            </a:extLst>
          </p:cNvPr>
          <p:cNvCxnSpPr>
            <a:cxnSpLocks/>
          </p:cNvCxnSpPr>
          <p:nvPr/>
        </p:nvCxnSpPr>
        <p:spPr>
          <a:xfrm>
            <a:off x="8362962" y="3073869"/>
            <a:ext cx="0" cy="69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F9DCAC9F-7BAA-4C27-88B5-2AF16DEF10C8}"/>
              </a:ext>
            </a:extLst>
          </p:cNvPr>
          <p:cNvCxnSpPr>
            <a:cxnSpLocks/>
          </p:cNvCxnSpPr>
          <p:nvPr/>
        </p:nvCxnSpPr>
        <p:spPr>
          <a:xfrm flipV="1">
            <a:off x="8362962" y="3059484"/>
            <a:ext cx="61533" cy="143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6113A49D-3406-4EA1-A275-02B44909B370}"/>
              </a:ext>
            </a:extLst>
          </p:cNvPr>
          <p:cNvCxnSpPr>
            <a:cxnSpLocks/>
          </p:cNvCxnSpPr>
          <p:nvPr/>
        </p:nvCxnSpPr>
        <p:spPr>
          <a:xfrm>
            <a:off x="8076497" y="3361849"/>
            <a:ext cx="16628" cy="687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8B7018A2-484E-4142-B490-E193915BA77B}"/>
              </a:ext>
            </a:extLst>
          </p:cNvPr>
          <p:cNvCxnSpPr>
            <a:cxnSpLocks/>
          </p:cNvCxnSpPr>
          <p:nvPr/>
        </p:nvCxnSpPr>
        <p:spPr>
          <a:xfrm flipV="1">
            <a:off x="8076497" y="3338968"/>
            <a:ext cx="64724" cy="22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9EF9337-ACA9-4011-B0E5-05E0D7892569}"/>
              </a:ext>
            </a:extLst>
          </p:cNvPr>
          <p:cNvSpPr/>
          <p:nvPr/>
        </p:nvSpPr>
        <p:spPr>
          <a:xfrm rot="2591281">
            <a:off x="7279169" y="4502009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6D7FE2A-34B8-47EA-A768-717B308BAC22}"/>
              </a:ext>
            </a:extLst>
          </p:cNvPr>
          <p:cNvSpPr/>
          <p:nvPr/>
        </p:nvSpPr>
        <p:spPr>
          <a:xfrm rot="2591281">
            <a:off x="7636763" y="4201566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92DBBE55-A70C-4467-91A7-3CDD728F2182}"/>
              </a:ext>
            </a:extLst>
          </p:cNvPr>
          <p:cNvSpPr txBox="1"/>
          <p:nvPr/>
        </p:nvSpPr>
        <p:spPr>
          <a:xfrm>
            <a:off x="7923573" y="3471454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SFO</a:t>
            </a:r>
            <a:r>
              <a:rPr lang="fr-FR" sz="900" b="1" dirty="0"/>
              <a:t>-FOP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1106D0D-758D-4DA7-9A5F-5BE8B8B6D4A8}"/>
              </a:ext>
            </a:extLst>
          </p:cNvPr>
          <p:cNvSpPr txBox="1"/>
          <p:nvPr/>
        </p:nvSpPr>
        <p:spPr>
          <a:xfrm>
            <a:off x="6844924" y="300044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SFO</a:t>
            </a:r>
            <a:r>
              <a:rPr lang="fr-FR" sz="900" b="1" dirty="0"/>
              <a:t>-IMG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B05E665C-CA44-4194-A76E-F23D527137C5}"/>
              </a:ext>
            </a:extLst>
          </p:cNvPr>
          <p:cNvSpPr txBox="1"/>
          <p:nvPr/>
        </p:nvSpPr>
        <p:spPr>
          <a:xfrm>
            <a:off x="6889917" y="4615319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BAS</a:t>
            </a:r>
            <a:r>
              <a:rPr lang="fr-FR" sz="900" b="1" dirty="0"/>
              <a:t>-PUP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EF9E026A-AE8A-4B17-87F8-ADDA4CA1B433}"/>
              </a:ext>
            </a:extLst>
          </p:cNvPr>
          <p:cNvSpPr txBox="1"/>
          <p:nvPr/>
        </p:nvSpPr>
        <p:spPr>
          <a:xfrm>
            <a:off x="7823988" y="4064470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BAS</a:t>
            </a:r>
            <a:r>
              <a:rPr lang="fr-FR" sz="900" b="1" dirty="0"/>
              <a:t>-TTT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310A2B7-48C4-48E7-9112-AEF75BF23698}"/>
              </a:ext>
            </a:extLst>
          </p:cNvPr>
          <p:cNvSpPr/>
          <p:nvPr/>
        </p:nvSpPr>
        <p:spPr>
          <a:xfrm>
            <a:off x="3004136" y="831896"/>
            <a:ext cx="588157" cy="588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1856DE8D-200A-4ED5-A374-40041B80FF3C}"/>
              </a:ext>
            </a:extLst>
          </p:cNvPr>
          <p:cNvSpPr txBox="1"/>
          <p:nvPr/>
        </p:nvSpPr>
        <p:spPr>
          <a:xfrm>
            <a:off x="3126494" y="824261"/>
            <a:ext cx="35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E265026B-031C-47C1-82F4-EFF80EF3F074}"/>
              </a:ext>
            </a:extLst>
          </p:cNvPr>
          <p:cNvSpPr txBox="1"/>
          <p:nvPr/>
        </p:nvSpPr>
        <p:spPr>
          <a:xfrm>
            <a:off x="1970412" y="2008367"/>
            <a:ext cx="52436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b) Determination of the image and pupil reference positions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9DE430CE-5B39-4AD7-ACA1-D41E7875FBDF}"/>
              </a:ext>
            </a:extLst>
          </p:cNvPr>
          <p:cNvSpPr txBox="1"/>
          <p:nvPr/>
        </p:nvSpPr>
        <p:spPr>
          <a:xfrm>
            <a:off x="375120" y="4840739"/>
            <a:ext cx="28773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a) Back Illumination of the fiber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4171EDD1-F9B1-4C17-B66C-162C6F47CF9C}"/>
              </a:ext>
            </a:extLst>
          </p:cNvPr>
          <p:cNvCxnSpPr>
            <a:cxnSpLocks/>
            <a:stCxn id="175" idx="2"/>
            <a:endCxn id="142" idx="0"/>
          </p:cNvCxnSpPr>
          <p:nvPr/>
        </p:nvCxnSpPr>
        <p:spPr>
          <a:xfrm>
            <a:off x="4592252" y="2346921"/>
            <a:ext cx="311184" cy="543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E0D7D171-D94B-4567-A7BF-547655BD935F}"/>
              </a:ext>
            </a:extLst>
          </p:cNvPr>
          <p:cNvCxnSpPr>
            <a:cxnSpLocks/>
            <a:stCxn id="175" idx="2"/>
            <a:endCxn id="141" idx="1"/>
          </p:cNvCxnSpPr>
          <p:nvPr/>
        </p:nvCxnSpPr>
        <p:spPr>
          <a:xfrm>
            <a:off x="4592252" y="2346921"/>
            <a:ext cx="649746" cy="5039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5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626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co-alignment procedure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6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Stéphane Lagarde/Denis Mourard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349060" y="104724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Co-alignment Procedure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4038113" y="893834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Co-align SPICA and CHARA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1018193-7EA7-4E68-A146-D09F6D85ECDB}"/>
              </a:ext>
            </a:extLst>
          </p:cNvPr>
          <p:cNvCxnSpPr>
            <a:cxnSpLocks/>
            <a:stCxn id="149" idx="2"/>
          </p:cNvCxnSpPr>
          <p:nvPr/>
        </p:nvCxnSpPr>
        <p:spPr>
          <a:xfrm flipH="1">
            <a:off x="7489573" y="3372348"/>
            <a:ext cx="50067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DFD153AC-6B8E-40B8-BDD6-837281587FDB}"/>
              </a:ext>
            </a:extLst>
          </p:cNvPr>
          <p:cNvCxnSpPr>
            <a:cxnSpLocks/>
          </p:cNvCxnSpPr>
          <p:nvPr/>
        </p:nvCxnSpPr>
        <p:spPr>
          <a:xfrm>
            <a:off x="7503955" y="3352201"/>
            <a:ext cx="0" cy="115618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7DE1233E-C2A8-4E35-9FF1-51E3BD074B56}"/>
              </a:ext>
            </a:extLst>
          </p:cNvPr>
          <p:cNvGrpSpPr/>
          <p:nvPr/>
        </p:nvGrpSpPr>
        <p:grpSpPr>
          <a:xfrm>
            <a:off x="4874966" y="4402557"/>
            <a:ext cx="345695" cy="217715"/>
            <a:chOff x="4947872" y="3827624"/>
            <a:chExt cx="345695" cy="217715"/>
          </a:xfrm>
        </p:grpSpPr>
        <p:sp>
          <p:nvSpPr>
            <p:cNvPr id="57" name="Triangle isocèle 56">
              <a:extLst>
                <a:ext uri="{FF2B5EF4-FFF2-40B4-BE49-F238E27FC236}">
                  <a16:creationId xmlns:a16="http://schemas.microsoft.com/office/drawing/2014/main" id="{57A60645-9BF2-460D-BD1E-B4AB367CE29E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7FAEE03-BABE-4687-B714-79E5F92758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871FAD95-E6B6-4B10-AC4B-8DD9D12E64C4}"/>
              </a:ext>
            </a:extLst>
          </p:cNvPr>
          <p:cNvGrpSpPr/>
          <p:nvPr/>
        </p:nvGrpSpPr>
        <p:grpSpPr>
          <a:xfrm>
            <a:off x="4874966" y="4643655"/>
            <a:ext cx="345695" cy="217715"/>
            <a:chOff x="4947872" y="3827624"/>
            <a:chExt cx="345695" cy="217715"/>
          </a:xfrm>
        </p:grpSpPr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B7500B63-B697-4213-9507-210E6569B36B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E9F9CA1-3B06-4E81-B7C0-E19A6A77E422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00D7CBC-231B-49B1-B71F-3E1D987464B7}"/>
              </a:ext>
            </a:extLst>
          </p:cNvPr>
          <p:cNvGrpSpPr/>
          <p:nvPr/>
        </p:nvGrpSpPr>
        <p:grpSpPr>
          <a:xfrm>
            <a:off x="4874966" y="4878701"/>
            <a:ext cx="345695" cy="217715"/>
            <a:chOff x="4947872" y="3827624"/>
            <a:chExt cx="345695" cy="217715"/>
          </a:xfrm>
        </p:grpSpPr>
        <p:sp>
          <p:nvSpPr>
            <p:cNvPr id="63" name="Triangle isocèle 62">
              <a:extLst>
                <a:ext uri="{FF2B5EF4-FFF2-40B4-BE49-F238E27FC236}">
                  <a16:creationId xmlns:a16="http://schemas.microsoft.com/office/drawing/2014/main" id="{DC11ADFA-CE69-42B1-8007-14186DADE8D3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D7A187D-7FAE-41F1-A6E3-FE529F907DBE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11AB895-8993-48BB-8741-70B89959647B}"/>
              </a:ext>
            </a:extLst>
          </p:cNvPr>
          <p:cNvGrpSpPr/>
          <p:nvPr/>
        </p:nvGrpSpPr>
        <p:grpSpPr>
          <a:xfrm>
            <a:off x="4874966" y="4161459"/>
            <a:ext cx="345695" cy="217715"/>
            <a:chOff x="4947872" y="3827624"/>
            <a:chExt cx="345695" cy="217715"/>
          </a:xfrm>
        </p:grpSpPr>
        <p:sp>
          <p:nvSpPr>
            <p:cNvPr id="66" name="Triangle isocèle 65">
              <a:extLst>
                <a:ext uri="{FF2B5EF4-FFF2-40B4-BE49-F238E27FC236}">
                  <a16:creationId xmlns:a16="http://schemas.microsoft.com/office/drawing/2014/main" id="{D1CD236F-6AE1-4D63-81BC-15933F8C054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A42D17F-7368-4E39-8C31-413ED1F7F336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2C8EB8B-2D4E-4318-AB9D-578A70FFEEB0}"/>
              </a:ext>
            </a:extLst>
          </p:cNvPr>
          <p:cNvGrpSpPr/>
          <p:nvPr/>
        </p:nvGrpSpPr>
        <p:grpSpPr>
          <a:xfrm>
            <a:off x="4874966" y="3920528"/>
            <a:ext cx="345695" cy="217715"/>
            <a:chOff x="4947872" y="3827624"/>
            <a:chExt cx="345695" cy="217715"/>
          </a:xfrm>
        </p:grpSpPr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43B35E15-7505-4E24-BE7F-209671A0FDB6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D7BE532-B465-4AA1-9E12-6A1EDE8644B9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10F6DA1-D100-4C5F-AD86-05675A1F92D7}"/>
              </a:ext>
            </a:extLst>
          </p:cNvPr>
          <p:cNvGrpSpPr/>
          <p:nvPr/>
        </p:nvGrpSpPr>
        <p:grpSpPr>
          <a:xfrm>
            <a:off x="4874966" y="3685482"/>
            <a:ext cx="345695" cy="217715"/>
            <a:chOff x="4947872" y="3827624"/>
            <a:chExt cx="345695" cy="217715"/>
          </a:xfrm>
        </p:grpSpPr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DFC72407-3B04-4E19-910B-CEC6913AED2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CE96A35-ADA6-4CF4-AB7C-3B97DE7BA1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B372AC35-70E3-48C7-9238-0823E67E23A0}"/>
              </a:ext>
            </a:extLst>
          </p:cNvPr>
          <p:cNvCxnSpPr>
            <a:cxnSpLocks/>
          </p:cNvCxnSpPr>
          <p:nvPr/>
        </p:nvCxnSpPr>
        <p:spPr>
          <a:xfrm flipH="1">
            <a:off x="3415674" y="3791314"/>
            <a:ext cx="1439062" cy="611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58DCFE35-B9DE-4559-87C4-80988F80AE02}"/>
              </a:ext>
            </a:extLst>
          </p:cNvPr>
          <p:cNvCxnSpPr>
            <a:cxnSpLocks/>
          </p:cNvCxnSpPr>
          <p:nvPr/>
        </p:nvCxnSpPr>
        <p:spPr>
          <a:xfrm flipH="1">
            <a:off x="3415673" y="4024169"/>
            <a:ext cx="1445804" cy="40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D339630-B2CE-42FF-8732-20700AC1EF4D}"/>
              </a:ext>
            </a:extLst>
          </p:cNvPr>
          <p:cNvCxnSpPr>
            <a:cxnSpLocks/>
          </p:cNvCxnSpPr>
          <p:nvPr/>
        </p:nvCxnSpPr>
        <p:spPr>
          <a:xfrm flipH="1">
            <a:off x="3415673" y="4267290"/>
            <a:ext cx="1445805" cy="177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CCDC2DD-F949-44B4-83FA-AFA8499F90D7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3415673" y="4478185"/>
            <a:ext cx="1459294" cy="271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FAF4D0B-B8BC-4E5D-A95B-09C5FD4A480C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3415675" y="4496029"/>
            <a:ext cx="1459292" cy="488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758192A-F403-44EB-9954-2C37BF1DF0C6}"/>
              </a:ext>
            </a:extLst>
          </p:cNvPr>
          <p:cNvSpPr/>
          <p:nvPr/>
        </p:nvSpPr>
        <p:spPr>
          <a:xfrm>
            <a:off x="3389901" y="4355791"/>
            <a:ext cx="45719" cy="1770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AE886F-0303-42D1-AC52-0B886A61C1CB}"/>
              </a:ext>
            </a:extLst>
          </p:cNvPr>
          <p:cNvSpPr/>
          <p:nvPr/>
        </p:nvSpPr>
        <p:spPr>
          <a:xfrm rot="2591281">
            <a:off x="6078060" y="4250296"/>
            <a:ext cx="399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18053BB5-60EB-450E-83F9-81FD39A5120B}"/>
              </a:ext>
            </a:extLst>
          </p:cNvPr>
          <p:cNvGrpSpPr/>
          <p:nvPr/>
        </p:nvGrpSpPr>
        <p:grpSpPr>
          <a:xfrm>
            <a:off x="6182198" y="5049056"/>
            <a:ext cx="228600" cy="215344"/>
            <a:chOff x="4361622" y="4427886"/>
            <a:chExt cx="228600" cy="215344"/>
          </a:xfrm>
        </p:grpSpPr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9F62E4D-21DC-4E5E-B524-360BE5AFE527}"/>
                </a:ext>
              </a:extLst>
            </p:cNvPr>
            <p:cNvCxnSpPr>
              <a:cxnSpLocks/>
            </p:cNvCxnSpPr>
            <p:nvPr/>
          </p:nvCxnSpPr>
          <p:spPr>
            <a:xfrm>
              <a:off x="4361622" y="4427886"/>
              <a:ext cx="118413" cy="130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CFA042C-EF2E-45A9-A41A-7289A3E1D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1810" y="4427886"/>
              <a:ext cx="118412" cy="130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923349C1-F3B9-4AF8-A96C-C919CCB283B0}"/>
                </a:ext>
              </a:extLst>
            </p:cNvPr>
            <p:cNvCxnSpPr/>
            <p:nvPr/>
          </p:nvCxnSpPr>
          <p:spPr>
            <a:xfrm>
              <a:off x="4361622" y="4427886"/>
              <a:ext cx="0" cy="215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BB5FE529-0E34-49E9-8A08-F7CD2FAE29A0}"/>
                </a:ext>
              </a:extLst>
            </p:cNvPr>
            <p:cNvCxnSpPr/>
            <p:nvPr/>
          </p:nvCxnSpPr>
          <p:spPr>
            <a:xfrm>
              <a:off x="4590222" y="4427886"/>
              <a:ext cx="0" cy="215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A4F87219-89A9-4212-A35E-2056731D531F}"/>
                </a:ext>
              </a:extLst>
            </p:cNvPr>
            <p:cNvCxnSpPr/>
            <p:nvPr/>
          </p:nvCxnSpPr>
          <p:spPr>
            <a:xfrm>
              <a:off x="4361622" y="464323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A5B5F6D1-75C0-4EE2-A373-B302B0A93C8E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6293339" y="4240906"/>
            <a:ext cx="1555555" cy="1558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F47E1438-F754-4FD7-B645-36D1320753F4}"/>
              </a:ext>
            </a:extLst>
          </p:cNvPr>
          <p:cNvCxnSpPr>
            <a:cxnSpLocks/>
          </p:cNvCxnSpPr>
          <p:nvPr/>
        </p:nvCxnSpPr>
        <p:spPr>
          <a:xfrm flipH="1" flipV="1">
            <a:off x="6296377" y="3369709"/>
            <a:ext cx="8148" cy="8931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riangle isocèle 92">
            <a:extLst>
              <a:ext uri="{FF2B5EF4-FFF2-40B4-BE49-F238E27FC236}">
                <a16:creationId xmlns:a16="http://schemas.microsoft.com/office/drawing/2014/main" id="{B23B8040-7145-472B-A5D3-0AAE84054339}"/>
              </a:ext>
            </a:extLst>
          </p:cNvPr>
          <p:cNvSpPr/>
          <p:nvPr/>
        </p:nvSpPr>
        <p:spPr>
          <a:xfrm>
            <a:off x="6202839" y="3511476"/>
            <a:ext cx="166007" cy="1387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Triangle isocèle 94">
            <a:extLst>
              <a:ext uri="{FF2B5EF4-FFF2-40B4-BE49-F238E27FC236}">
                <a16:creationId xmlns:a16="http://schemas.microsoft.com/office/drawing/2014/main" id="{A7A7BC2D-E7B2-4D30-8EF6-A1EBC6DCD548}"/>
              </a:ext>
            </a:extLst>
          </p:cNvPr>
          <p:cNvSpPr/>
          <p:nvPr/>
        </p:nvSpPr>
        <p:spPr>
          <a:xfrm rot="16200000">
            <a:off x="6876310" y="4180009"/>
            <a:ext cx="166007" cy="1387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D467C1BC-1110-4A67-B6B6-F8E66738A5C7}"/>
              </a:ext>
            </a:extLst>
          </p:cNvPr>
          <p:cNvCxnSpPr>
            <a:cxnSpLocks/>
          </p:cNvCxnSpPr>
          <p:nvPr/>
        </p:nvCxnSpPr>
        <p:spPr>
          <a:xfrm>
            <a:off x="5502068" y="3157111"/>
            <a:ext cx="0" cy="4025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09876CFC-35A3-44DA-BC68-F8A162B998DA}"/>
              </a:ext>
            </a:extLst>
          </p:cNvPr>
          <p:cNvCxnSpPr>
            <a:cxnSpLocks/>
          </p:cNvCxnSpPr>
          <p:nvPr/>
        </p:nvCxnSpPr>
        <p:spPr>
          <a:xfrm flipV="1">
            <a:off x="5498729" y="2701131"/>
            <a:ext cx="0" cy="4035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7B23C240-6F75-4191-A226-05AA4C64DF07}"/>
              </a:ext>
            </a:extLst>
          </p:cNvPr>
          <p:cNvGrpSpPr/>
          <p:nvPr/>
        </p:nvGrpSpPr>
        <p:grpSpPr>
          <a:xfrm rot="16200000">
            <a:off x="5319539" y="2998561"/>
            <a:ext cx="353536" cy="243802"/>
            <a:chOff x="4355308" y="2684885"/>
            <a:chExt cx="999441" cy="586472"/>
          </a:xfrm>
        </p:grpSpPr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16B7E7A9-E3DC-479A-8D60-1D54251025D1}"/>
                </a:ext>
              </a:extLst>
            </p:cNvPr>
            <p:cNvSpPr/>
            <p:nvPr/>
          </p:nvSpPr>
          <p:spPr>
            <a:xfrm>
              <a:off x="4416879" y="2684885"/>
              <a:ext cx="876299" cy="586472"/>
            </a:xfrm>
            <a:prstGeom prst="arc">
              <a:avLst>
                <a:gd name="adj1" fmla="val 234204"/>
                <a:gd name="adj2" fmla="val 10502178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38D1B26E-4C0A-4F93-A834-AE3C7A82931F}"/>
                </a:ext>
              </a:extLst>
            </p:cNvPr>
            <p:cNvCxnSpPr>
              <a:cxnSpLocks/>
              <a:stCxn id="102" idx="2"/>
            </p:cNvCxnSpPr>
            <p:nvPr/>
          </p:nvCxnSpPr>
          <p:spPr>
            <a:xfrm flipH="1">
              <a:off x="4355308" y="3015858"/>
              <a:ext cx="65214" cy="7840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C1AFB11F-B7A5-4B8B-956E-FF40C5BAE1DA}"/>
                </a:ext>
              </a:extLst>
            </p:cNvPr>
            <p:cNvCxnSpPr>
              <a:cxnSpLocks/>
              <a:stCxn id="102" idx="2"/>
            </p:cNvCxnSpPr>
            <p:nvPr/>
          </p:nvCxnSpPr>
          <p:spPr>
            <a:xfrm>
              <a:off x="4420522" y="3015858"/>
              <a:ext cx="110072" cy="520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569624FB-EADB-4A55-B67A-396D5E9F1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829" y="3000488"/>
              <a:ext cx="133350" cy="67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771A621A-05DC-41E4-AA96-1E86D2A77715}"/>
                </a:ext>
              </a:extLst>
            </p:cNvPr>
            <p:cNvCxnSpPr>
              <a:cxnSpLocks/>
            </p:cNvCxnSpPr>
            <p:nvPr/>
          </p:nvCxnSpPr>
          <p:spPr>
            <a:xfrm>
              <a:off x="5293178" y="3000488"/>
              <a:ext cx="61571" cy="67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18D3490F-F883-460C-B56F-673406E8767A}"/>
              </a:ext>
            </a:extLst>
          </p:cNvPr>
          <p:cNvCxnSpPr>
            <a:cxnSpLocks/>
          </p:cNvCxnSpPr>
          <p:nvPr/>
        </p:nvCxnSpPr>
        <p:spPr>
          <a:xfrm flipH="1">
            <a:off x="5117066" y="3365675"/>
            <a:ext cx="1162512" cy="1190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CEE9213-FBFB-42F0-8218-A3A9DF1FFD9F}"/>
              </a:ext>
            </a:extLst>
          </p:cNvPr>
          <p:cNvSpPr/>
          <p:nvPr/>
        </p:nvSpPr>
        <p:spPr>
          <a:xfrm rot="2591281">
            <a:off x="6100978" y="3330182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92BBFC9-0491-4BFF-B4D1-00C3ACDDA11C}"/>
              </a:ext>
            </a:extLst>
          </p:cNvPr>
          <p:cNvCxnSpPr>
            <a:cxnSpLocks/>
          </p:cNvCxnSpPr>
          <p:nvPr/>
        </p:nvCxnSpPr>
        <p:spPr>
          <a:xfrm>
            <a:off x="5874540" y="3159319"/>
            <a:ext cx="0" cy="4003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512C395-7698-4227-998F-2EAED663EDA8}"/>
              </a:ext>
            </a:extLst>
          </p:cNvPr>
          <p:cNvGrpSpPr/>
          <p:nvPr/>
        </p:nvGrpSpPr>
        <p:grpSpPr>
          <a:xfrm>
            <a:off x="4641130" y="3108734"/>
            <a:ext cx="475936" cy="452209"/>
            <a:chOff x="2563048" y="2910166"/>
            <a:chExt cx="640986" cy="60951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CF60C6B-A698-4AAF-A7ED-9226851ECCEC}"/>
                </a:ext>
              </a:extLst>
            </p:cNvPr>
            <p:cNvSpPr/>
            <p:nvPr/>
          </p:nvSpPr>
          <p:spPr>
            <a:xfrm>
              <a:off x="2563048" y="2910166"/>
              <a:ext cx="640986" cy="6095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30B72617-748E-4BB1-A9AD-C224431B1F2B}"/>
                </a:ext>
              </a:extLst>
            </p:cNvPr>
            <p:cNvGrpSpPr/>
            <p:nvPr/>
          </p:nvGrpSpPr>
          <p:grpSpPr>
            <a:xfrm>
              <a:off x="2586269" y="3010116"/>
              <a:ext cx="93186" cy="92765"/>
              <a:chOff x="5293177" y="2138289"/>
              <a:chExt cx="213543" cy="212577"/>
            </a:xfrm>
          </p:grpSpPr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C5D4D979-9ECB-41EB-9C57-2914438B41D2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C44D4FD1-9474-49C4-A1AC-013AEF1B6F70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51E94E82-8A18-4AE4-9528-30BEFC037766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097B1A5A-C591-4B89-A53D-2CC0067FED90}"/>
                </a:ext>
              </a:extLst>
            </p:cNvPr>
            <p:cNvGrpSpPr/>
            <p:nvPr/>
          </p:nvGrpSpPr>
          <p:grpSpPr>
            <a:xfrm>
              <a:off x="2691472" y="3010115"/>
              <a:ext cx="93186" cy="92765"/>
              <a:chOff x="5293177" y="2138289"/>
              <a:chExt cx="213543" cy="212577"/>
            </a:xfrm>
          </p:grpSpPr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D8DBDCF2-2F22-45C1-BF6A-8CECDEB3AD9F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FFF342EF-18AB-4CB9-A0C4-0D7A11B89B07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610B0BB1-3C14-4C8A-B6FB-9F427A9D95B0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D5AFDB52-5A61-4E98-B6D4-F4558C826E8E}"/>
                </a:ext>
              </a:extLst>
            </p:cNvPr>
            <p:cNvGrpSpPr/>
            <p:nvPr/>
          </p:nvGrpSpPr>
          <p:grpSpPr>
            <a:xfrm>
              <a:off x="2790032" y="3010115"/>
              <a:ext cx="93186" cy="92765"/>
              <a:chOff x="5293177" y="2138289"/>
              <a:chExt cx="213543" cy="212577"/>
            </a:xfrm>
          </p:grpSpPr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DA583A0A-7B17-4F89-B750-A5B10D16FE16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19455399-B6AA-4C03-876C-6DC01743484E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58B310BB-4501-4C33-9964-1914F70CFC09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66FF16A2-3CF6-48F6-BD02-4A5B262BA68C}"/>
                </a:ext>
              </a:extLst>
            </p:cNvPr>
            <p:cNvGrpSpPr/>
            <p:nvPr/>
          </p:nvGrpSpPr>
          <p:grpSpPr>
            <a:xfrm>
              <a:off x="2884537" y="3009297"/>
              <a:ext cx="93186" cy="92765"/>
              <a:chOff x="5293177" y="2138289"/>
              <a:chExt cx="213543" cy="212577"/>
            </a:xfrm>
          </p:grpSpPr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AF564053-2B3D-4128-B882-250658060E49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6" name="Ellipse 125">
                <a:extLst>
                  <a:ext uri="{FF2B5EF4-FFF2-40B4-BE49-F238E27FC236}">
                    <a16:creationId xmlns:a16="http://schemas.microsoft.com/office/drawing/2014/main" id="{3BC79314-515B-41F3-A502-4058F3368ABC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F26F6E6E-60BB-4F0F-AE99-83503DB479E3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152B1158-6125-4495-B41C-81DA2EAFCD59}"/>
                </a:ext>
              </a:extLst>
            </p:cNvPr>
            <p:cNvGrpSpPr/>
            <p:nvPr/>
          </p:nvGrpSpPr>
          <p:grpSpPr>
            <a:xfrm>
              <a:off x="2989740" y="3009296"/>
              <a:ext cx="93186" cy="92765"/>
              <a:chOff x="5293177" y="2138289"/>
              <a:chExt cx="213543" cy="212577"/>
            </a:xfrm>
          </p:grpSpPr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798F2748-8202-43C3-98D2-4C3B46673B20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C596B6D2-842E-4AE4-AE17-B5F749320567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7BECF37E-91F1-4A65-BA50-589EA8DF4D98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3B4E6A94-9B36-4C89-9AAB-F5E15B074A6A}"/>
                </a:ext>
              </a:extLst>
            </p:cNvPr>
            <p:cNvGrpSpPr/>
            <p:nvPr/>
          </p:nvGrpSpPr>
          <p:grpSpPr>
            <a:xfrm>
              <a:off x="3088300" y="3009296"/>
              <a:ext cx="93186" cy="92765"/>
              <a:chOff x="5293177" y="2138289"/>
              <a:chExt cx="213543" cy="212577"/>
            </a:xfrm>
          </p:grpSpPr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1B1D9E4A-7F6A-41E0-B248-CCB03C9FE5EA}"/>
                  </a:ext>
                </a:extLst>
              </p:cNvPr>
              <p:cNvSpPr/>
              <p:nvPr/>
            </p:nvSpPr>
            <p:spPr>
              <a:xfrm>
                <a:off x="5354749" y="2196193"/>
                <a:ext cx="93551" cy="979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D28A7017-77C2-4992-9A74-B4B4AE90E3EA}"/>
                  </a:ext>
                </a:extLst>
              </p:cNvPr>
              <p:cNvSpPr/>
              <p:nvPr/>
            </p:nvSpPr>
            <p:spPr>
              <a:xfrm>
                <a:off x="5320714" y="2168073"/>
                <a:ext cx="160244" cy="15602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B65A16C0-9F8C-4301-9C3E-E5AC6E8C9C1E}"/>
                  </a:ext>
                </a:extLst>
              </p:cNvPr>
              <p:cNvSpPr/>
              <p:nvPr/>
            </p:nvSpPr>
            <p:spPr>
              <a:xfrm>
                <a:off x="5293177" y="2138289"/>
                <a:ext cx="213543" cy="212577"/>
              </a:xfrm>
              <a:prstGeom prst="ellipse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704D779-777F-45BB-B047-FCDD7D518724}"/>
              </a:ext>
            </a:extLst>
          </p:cNvPr>
          <p:cNvSpPr txBox="1"/>
          <p:nvPr/>
        </p:nvSpPr>
        <p:spPr>
          <a:xfrm>
            <a:off x="6260859" y="400878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BFO</a:t>
            </a:r>
            <a:r>
              <a:rPr lang="fr-FR" sz="900" b="1" dirty="0"/>
              <a:t>-BSP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3E795C4-856A-4A68-89F4-EB6A91FA8987}"/>
              </a:ext>
            </a:extLst>
          </p:cNvPr>
          <p:cNvSpPr txBox="1"/>
          <p:nvPr/>
        </p:nvSpPr>
        <p:spPr>
          <a:xfrm>
            <a:off x="6336938" y="4839598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BFO</a:t>
            </a:r>
            <a:r>
              <a:rPr lang="fr-FR" sz="900" b="1" dirty="0"/>
              <a:t>-RFL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B82A228-30F1-4EF1-B957-B5365D10D57E}"/>
              </a:ext>
            </a:extLst>
          </p:cNvPr>
          <p:cNvSpPr txBox="1"/>
          <p:nvPr/>
        </p:nvSpPr>
        <p:spPr>
          <a:xfrm>
            <a:off x="6209381" y="312142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-FOM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775D645-C905-4FC2-86F6-5E33AD81FD3D}"/>
              </a:ext>
            </a:extLst>
          </p:cNvPr>
          <p:cNvSpPr txBox="1"/>
          <p:nvPr/>
        </p:nvSpPr>
        <p:spPr>
          <a:xfrm>
            <a:off x="5655921" y="289943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-BCC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96E372B7-814C-4B06-AF10-226E37F967DF}"/>
              </a:ext>
            </a:extLst>
          </p:cNvPr>
          <p:cNvSpPr txBox="1"/>
          <p:nvPr/>
        </p:nvSpPr>
        <p:spPr>
          <a:xfrm>
            <a:off x="5241998" y="273544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-PIS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8A3EFBC-1F87-4A2B-970E-7E882EA3292C}"/>
              </a:ext>
            </a:extLst>
          </p:cNvPr>
          <p:cNvSpPr txBox="1"/>
          <p:nvPr/>
        </p:nvSpPr>
        <p:spPr>
          <a:xfrm>
            <a:off x="4592248" y="2890885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BCS</a:t>
            </a:r>
            <a:r>
              <a:rPr lang="fr-FR" sz="900" b="1" dirty="0"/>
              <a:t>-BCD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422498F5-1969-4A54-9199-0E122C9F30C9}"/>
              </a:ext>
            </a:extLst>
          </p:cNvPr>
          <p:cNvSpPr txBox="1"/>
          <p:nvPr/>
        </p:nvSpPr>
        <p:spPr>
          <a:xfrm>
            <a:off x="7422430" y="2365933"/>
            <a:ext cx="110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CHARA (STS_VIS)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BF8B864-481A-4508-AA6D-44B66286E1B3}"/>
              </a:ext>
            </a:extLst>
          </p:cNvPr>
          <p:cNvSpPr txBox="1"/>
          <p:nvPr/>
        </p:nvSpPr>
        <p:spPr>
          <a:xfrm>
            <a:off x="2942073" y="4046043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FBI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3CB76F2-9DCB-44E6-87EF-C54051185DE2}"/>
              </a:ext>
            </a:extLst>
          </p:cNvPr>
          <p:cNvSpPr txBox="1"/>
          <p:nvPr/>
        </p:nvSpPr>
        <p:spPr>
          <a:xfrm>
            <a:off x="3940680" y="3723425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SFU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D797B0A7-FE6A-44E1-A328-ACF673200DE3}"/>
              </a:ext>
            </a:extLst>
          </p:cNvPr>
          <p:cNvSpPr txBox="1"/>
          <p:nvPr/>
        </p:nvSpPr>
        <p:spPr>
          <a:xfrm>
            <a:off x="5672874" y="4239614"/>
            <a:ext cx="67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SPICA AXIS</a:t>
            </a:r>
          </a:p>
        </p:txBody>
      </p:sp>
      <p:sp>
        <p:nvSpPr>
          <p:cNvPr id="147" name="Étoile : 5 branches 146">
            <a:extLst>
              <a:ext uri="{FF2B5EF4-FFF2-40B4-BE49-F238E27FC236}">
                <a16:creationId xmlns:a16="http://schemas.microsoft.com/office/drawing/2014/main" id="{84815971-D3F3-4A94-A096-F3CFB3627090}"/>
              </a:ext>
            </a:extLst>
          </p:cNvPr>
          <p:cNvSpPr/>
          <p:nvPr/>
        </p:nvSpPr>
        <p:spPr>
          <a:xfrm>
            <a:off x="7813311" y="2612154"/>
            <a:ext cx="321865" cy="30319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83782F9C-49CD-4361-A87E-8D2F4FF3F5CF}"/>
              </a:ext>
            </a:extLst>
          </p:cNvPr>
          <p:cNvCxnSpPr>
            <a:cxnSpLocks/>
          </p:cNvCxnSpPr>
          <p:nvPr/>
        </p:nvCxnSpPr>
        <p:spPr>
          <a:xfrm>
            <a:off x="7974244" y="2932842"/>
            <a:ext cx="0" cy="47659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316CA6-0D05-4E52-86F0-6294EA852ED8}"/>
              </a:ext>
            </a:extLst>
          </p:cNvPr>
          <p:cNvSpPr/>
          <p:nvPr/>
        </p:nvSpPr>
        <p:spPr>
          <a:xfrm rot="8055369">
            <a:off x="7806990" y="3365441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F9F4DC8-C29A-40A8-A918-DAAFF0B06D4A}"/>
              </a:ext>
            </a:extLst>
          </p:cNvPr>
          <p:cNvSpPr/>
          <p:nvPr/>
        </p:nvSpPr>
        <p:spPr>
          <a:xfrm rot="8055369">
            <a:off x="7281344" y="3322687"/>
            <a:ext cx="39926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CABB8A6-5AD9-4A7B-A0A4-D0FC0D170EEE}"/>
              </a:ext>
            </a:extLst>
          </p:cNvPr>
          <p:cNvSpPr/>
          <p:nvPr/>
        </p:nvSpPr>
        <p:spPr>
          <a:xfrm rot="8055369">
            <a:off x="8163351" y="3007795"/>
            <a:ext cx="39926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D46A0DBC-6A6B-4DD4-9233-BCF83C7461A6}"/>
              </a:ext>
            </a:extLst>
          </p:cNvPr>
          <p:cNvSpPr/>
          <p:nvPr/>
        </p:nvSpPr>
        <p:spPr>
          <a:xfrm rot="16200000">
            <a:off x="8051814" y="3024206"/>
            <a:ext cx="386083" cy="418160"/>
          </a:xfrm>
          <a:prstGeom prst="arc">
            <a:avLst>
              <a:gd name="adj1" fmla="val 2279309"/>
              <a:gd name="adj2" fmla="val 14066231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62218166-45A2-4E57-B00F-1EC56A4F4FFE}"/>
              </a:ext>
            </a:extLst>
          </p:cNvPr>
          <p:cNvCxnSpPr>
            <a:cxnSpLocks/>
          </p:cNvCxnSpPr>
          <p:nvPr/>
        </p:nvCxnSpPr>
        <p:spPr>
          <a:xfrm>
            <a:off x="8362962" y="3073869"/>
            <a:ext cx="0" cy="69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F9DCAC9F-7BAA-4C27-88B5-2AF16DEF10C8}"/>
              </a:ext>
            </a:extLst>
          </p:cNvPr>
          <p:cNvCxnSpPr>
            <a:cxnSpLocks/>
          </p:cNvCxnSpPr>
          <p:nvPr/>
        </p:nvCxnSpPr>
        <p:spPr>
          <a:xfrm flipV="1">
            <a:off x="8362962" y="3059484"/>
            <a:ext cx="61533" cy="143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6113A49D-3406-4EA1-A275-02B44909B370}"/>
              </a:ext>
            </a:extLst>
          </p:cNvPr>
          <p:cNvCxnSpPr>
            <a:cxnSpLocks/>
          </p:cNvCxnSpPr>
          <p:nvPr/>
        </p:nvCxnSpPr>
        <p:spPr>
          <a:xfrm>
            <a:off x="8076497" y="3361849"/>
            <a:ext cx="16628" cy="687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8B7018A2-484E-4142-B490-E193915BA77B}"/>
              </a:ext>
            </a:extLst>
          </p:cNvPr>
          <p:cNvCxnSpPr>
            <a:cxnSpLocks/>
          </p:cNvCxnSpPr>
          <p:nvPr/>
        </p:nvCxnSpPr>
        <p:spPr>
          <a:xfrm flipV="1">
            <a:off x="8076497" y="3338968"/>
            <a:ext cx="64724" cy="22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E0F460E3-6FBC-4D52-BBDF-188AEB24C530}"/>
              </a:ext>
            </a:extLst>
          </p:cNvPr>
          <p:cNvCxnSpPr>
            <a:cxnSpLocks/>
            <a:stCxn id="158" idx="0"/>
            <a:endCxn id="159" idx="2"/>
          </p:cNvCxnSpPr>
          <p:nvPr/>
        </p:nvCxnSpPr>
        <p:spPr>
          <a:xfrm flipV="1">
            <a:off x="7494448" y="4241093"/>
            <a:ext cx="326304" cy="26710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9EF9337-ACA9-4011-B0E5-05E0D7892569}"/>
              </a:ext>
            </a:extLst>
          </p:cNvPr>
          <p:cNvSpPr/>
          <p:nvPr/>
        </p:nvSpPr>
        <p:spPr>
          <a:xfrm rot="2591281">
            <a:off x="7279169" y="4502009"/>
            <a:ext cx="39926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6D7FE2A-34B8-47EA-A768-717B308BAC22}"/>
              </a:ext>
            </a:extLst>
          </p:cNvPr>
          <p:cNvSpPr/>
          <p:nvPr/>
        </p:nvSpPr>
        <p:spPr>
          <a:xfrm rot="2591281">
            <a:off x="7636763" y="4201566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0" name="Triangle isocèle 159">
            <a:extLst>
              <a:ext uri="{FF2B5EF4-FFF2-40B4-BE49-F238E27FC236}">
                <a16:creationId xmlns:a16="http://schemas.microsoft.com/office/drawing/2014/main" id="{EEF8B748-EBE0-4E93-8E18-89666EFD7C4B}"/>
              </a:ext>
            </a:extLst>
          </p:cNvPr>
          <p:cNvSpPr/>
          <p:nvPr/>
        </p:nvSpPr>
        <p:spPr>
          <a:xfrm rot="10800000">
            <a:off x="7422430" y="3757374"/>
            <a:ext cx="166007" cy="1387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1" name="Triangle isocèle 160">
            <a:extLst>
              <a:ext uri="{FF2B5EF4-FFF2-40B4-BE49-F238E27FC236}">
                <a16:creationId xmlns:a16="http://schemas.microsoft.com/office/drawing/2014/main" id="{CC77EDF1-BEE4-412C-88B9-CB87E3F1FE8F}"/>
              </a:ext>
            </a:extLst>
          </p:cNvPr>
          <p:cNvSpPr/>
          <p:nvPr/>
        </p:nvSpPr>
        <p:spPr>
          <a:xfrm rot="10800000">
            <a:off x="7888032" y="3054476"/>
            <a:ext cx="166007" cy="1387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0A8E0DA5-37C0-44C6-ABF4-3DF48EDCD21B}"/>
              </a:ext>
            </a:extLst>
          </p:cNvPr>
          <p:cNvCxnSpPr/>
          <p:nvPr/>
        </p:nvCxnSpPr>
        <p:spPr>
          <a:xfrm>
            <a:off x="7150282" y="3253333"/>
            <a:ext cx="193602" cy="19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D442A34B-C2C6-442B-A190-D027CCA69C52}"/>
              </a:ext>
            </a:extLst>
          </p:cNvPr>
          <p:cNvCxnSpPr/>
          <p:nvPr/>
        </p:nvCxnSpPr>
        <p:spPr>
          <a:xfrm>
            <a:off x="7374073" y="3031007"/>
            <a:ext cx="193602" cy="19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8A3ACA47-9DDE-4ED1-BE5F-BCEB98223A34}"/>
              </a:ext>
            </a:extLst>
          </p:cNvPr>
          <p:cNvCxnSpPr>
            <a:cxnSpLocks/>
          </p:cNvCxnSpPr>
          <p:nvPr/>
        </p:nvCxnSpPr>
        <p:spPr>
          <a:xfrm flipV="1">
            <a:off x="7135032" y="4439119"/>
            <a:ext cx="215578" cy="21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A8B2D5D2-1B51-4AC2-9A11-B30854B029B0}"/>
              </a:ext>
            </a:extLst>
          </p:cNvPr>
          <p:cNvCxnSpPr>
            <a:cxnSpLocks/>
          </p:cNvCxnSpPr>
          <p:nvPr/>
        </p:nvCxnSpPr>
        <p:spPr>
          <a:xfrm flipV="1">
            <a:off x="7352839" y="4648541"/>
            <a:ext cx="215578" cy="21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>
            <a:extLst>
              <a:ext uri="{FF2B5EF4-FFF2-40B4-BE49-F238E27FC236}">
                <a16:creationId xmlns:a16="http://schemas.microsoft.com/office/drawing/2014/main" id="{92DBBE55-A70C-4467-91A7-3CDD728F2182}"/>
              </a:ext>
            </a:extLst>
          </p:cNvPr>
          <p:cNvSpPr txBox="1"/>
          <p:nvPr/>
        </p:nvSpPr>
        <p:spPr>
          <a:xfrm>
            <a:off x="7923573" y="3471454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SFO</a:t>
            </a:r>
            <a:r>
              <a:rPr lang="fr-FR" sz="900" b="1" dirty="0"/>
              <a:t>-FOP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1106D0D-758D-4DA7-9A5F-5BE8B8B6D4A8}"/>
              </a:ext>
            </a:extLst>
          </p:cNvPr>
          <p:cNvSpPr txBox="1"/>
          <p:nvPr/>
        </p:nvSpPr>
        <p:spPr>
          <a:xfrm>
            <a:off x="6844924" y="300044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SFO</a:t>
            </a:r>
            <a:r>
              <a:rPr lang="fr-FR" sz="900" b="1" dirty="0">
                <a:solidFill>
                  <a:srgbClr val="0070C0"/>
                </a:solidFill>
              </a:rPr>
              <a:t>-IMG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B05E665C-CA44-4194-A76E-F23D527137C5}"/>
              </a:ext>
            </a:extLst>
          </p:cNvPr>
          <p:cNvSpPr txBox="1"/>
          <p:nvPr/>
        </p:nvSpPr>
        <p:spPr>
          <a:xfrm>
            <a:off x="6889917" y="4615319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BAS</a:t>
            </a:r>
            <a:r>
              <a:rPr lang="fr-FR" sz="900" b="1" dirty="0">
                <a:solidFill>
                  <a:srgbClr val="0070C0"/>
                </a:solidFill>
              </a:rPr>
              <a:t>-PUP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EF9E026A-AE8A-4B17-87F8-ADDA4CA1B433}"/>
              </a:ext>
            </a:extLst>
          </p:cNvPr>
          <p:cNvSpPr txBox="1"/>
          <p:nvPr/>
        </p:nvSpPr>
        <p:spPr>
          <a:xfrm>
            <a:off x="7823988" y="4064470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BAS</a:t>
            </a:r>
            <a:r>
              <a:rPr lang="fr-FR" sz="900" b="1" dirty="0"/>
              <a:t>-TTT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054C4B7C-B652-422E-88B4-4ADA799B14FF}"/>
              </a:ext>
            </a:extLst>
          </p:cNvPr>
          <p:cNvSpPr txBox="1"/>
          <p:nvPr/>
        </p:nvSpPr>
        <p:spPr>
          <a:xfrm>
            <a:off x="6409050" y="4259576"/>
            <a:ext cx="731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CHARA AXIS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310A2B7-48C4-48E7-9112-AEF75BF23698}"/>
              </a:ext>
            </a:extLst>
          </p:cNvPr>
          <p:cNvSpPr/>
          <p:nvPr/>
        </p:nvSpPr>
        <p:spPr>
          <a:xfrm>
            <a:off x="3004136" y="831896"/>
            <a:ext cx="588157" cy="588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1856DE8D-200A-4ED5-A374-40041B80FF3C}"/>
              </a:ext>
            </a:extLst>
          </p:cNvPr>
          <p:cNvSpPr txBox="1"/>
          <p:nvPr/>
        </p:nvSpPr>
        <p:spPr>
          <a:xfrm>
            <a:off x="3120438" y="830317"/>
            <a:ext cx="35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D14C5DB5-5F03-40C3-922A-6C2685897183}"/>
              </a:ext>
            </a:extLst>
          </p:cNvPr>
          <p:cNvCxnSpPr>
            <a:cxnSpLocks/>
            <a:stCxn id="173" idx="2"/>
          </p:cNvCxnSpPr>
          <p:nvPr/>
        </p:nvCxnSpPr>
        <p:spPr>
          <a:xfrm flipH="1">
            <a:off x="8634164" y="2047761"/>
            <a:ext cx="1529987" cy="441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026E850B-B017-4A51-8FC7-9AC558E6903B}"/>
              </a:ext>
            </a:extLst>
          </p:cNvPr>
          <p:cNvSpPr txBox="1"/>
          <p:nvPr/>
        </p:nvSpPr>
        <p:spPr>
          <a:xfrm>
            <a:off x="8300948" y="1709207"/>
            <a:ext cx="37264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a) Illumination of SPICA by the STS source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0EB16510-95A9-47F6-9BEE-687DF8955585}"/>
              </a:ext>
            </a:extLst>
          </p:cNvPr>
          <p:cNvSpPr txBox="1"/>
          <p:nvPr/>
        </p:nvSpPr>
        <p:spPr>
          <a:xfrm>
            <a:off x="1545015" y="2008367"/>
            <a:ext cx="60944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b) Comparison between image and pupil positions and the references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0B200E38-C3D5-4F37-BAE9-1A1C474A589E}"/>
              </a:ext>
            </a:extLst>
          </p:cNvPr>
          <p:cNvCxnSpPr>
            <a:cxnSpLocks/>
            <a:stCxn id="174" idx="2"/>
          </p:cNvCxnSpPr>
          <p:nvPr/>
        </p:nvCxnSpPr>
        <p:spPr>
          <a:xfrm>
            <a:off x="4592260" y="2346921"/>
            <a:ext cx="311176" cy="543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C7247B6B-F114-4D7F-AD1E-0C9F127058CA}"/>
              </a:ext>
            </a:extLst>
          </p:cNvPr>
          <p:cNvCxnSpPr>
            <a:cxnSpLocks/>
            <a:stCxn id="174" idx="2"/>
          </p:cNvCxnSpPr>
          <p:nvPr/>
        </p:nvCxnSpPr>
        <p:spPr>
          <a:xfrm>
            <a:off x="4592260" y="2346921"/>
            <a:ext cx="649738" cy="5039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>
            <a:extLst>
              <a:ext uri="{FF2B5EF4-FFF2-40B4-BE49-F238E27FC236}">
                <a16:creationId xmlns:a16="http://schemas.microsoft.com/office/drawing/2014/main" id="{8384E043-CA8B-4874-AF04-0E5AAFEF3247}"/>
              </a:ext>
            </a:extLst>
          </p:cNvPr>
          <p:cNvSpPr txBox="1"/>
          <p:nvPr/>
        </p:nvSpPr>
        <p:spPr>
          <a:xfrm>
            <a:off x="6432644" y="5491394"/>
            <a:ext cx="45820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c) Adjustment of the beam the angular and lateral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43A57E64-9DCF-4A21-BB73-4541BDA9337B}"/>
              </a:ext>
            </a:extLst>
          </p:cNvPr>
          <p:cNvCxnSpPr>
            <a:cxnSpLocks/>
            <a:stCxn id="177" idx="0"/>
          </p:cNvCxnSpPr>
          <p:nvPr/>
        </p:nvCxnSpPr>
        <p:spPr>
          <a:xfrm flipH="1" flipV="1">
            <a:off x="7675202" y="4730736"/>
            <a:ext cx="1048486" cy="760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7C9978EC-3E3D-44CA-ABDD-AE8B2CBD89CD}"/>
              </a:ext>
            </a:extLst>
          </p:cNvPr>
          <p:cNvCxnSpPr>
            <a:cxnSpLocks/>
            <a:stCxn id="177" idx="0"/>
          </p:cNvCxnSpPr>
          <p:nvPr/>
        </p:nvCxnSpPr>
        <p:spPr>
          <a:xfrm flipH="1" flipV="1">
            <a:off x="7567682" y="3429000"/>
            <a:ext cx="1156006" cy="20623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E4F5FD7D-3B35-4EED-AA8F-8D0F30E86459}"/>
              </a:ext>
            </a:extLst>
          </p:cNvPr>
          <p:cNvCxnSpPr>
            <a:cxnSpLocks/>
          </p:cNvCxnSpPr>
          <p:nvPr/>
        </p:nvCxnSpPr>
        <p:spPr>
          <a:xfrm flipH="1" flipV="1">
            <a:off x="3415675" y="4462135"/>
            <a:ext cx="1459292" cy="4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1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49168A1-BA16-4CB2-B282-5AF9F955ABCA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5065047" y="1897736"/>
            <a:ext cx="216276" cy="433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7DE1233E-C2A8-4E35-9FF1-51E3BD074B56}"/>
              </a:ext>
            </a:extLst>
          </p:cNvPr>
          <p:cNvGrpSpPr/>
          <p:nvPr/>
        </p:nvGrpSpPr>
        <p:grpSpPr>
          <a:xfrm>
            <a:off x="4874966" y="4402557"/>
            <a:ext cx="345695" cy="217715"/>
            <a:chOff x="4947872" y="3827624"/>
            <a:chExt cx="345695" cy="217715"/>
          </a:xfrm>
        </p:grpSpPr>
        <p:sp>
          <p:nvSpPr>
            <p:cNvPr id="57" name="Triangle isocèle 56">
              <a:extLst>
                <a:ext uri="{FF2B5EF4-FFF2-40B4-BE49-F238E27FC236}">
                  <a16:creationId xmlns:a16="http://schemas.microsoft.com/office/drawing/2014/main" id="{57A60645-9BF2-460D-BD1E-B4AB367CE29E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77FAEE03-BABE-4687-B714-79E5F92758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871FAD95-E6B6-4B10-AC4B-8DD9D12E64C4}"/>
              </a:ext>
            </a:extLst>
          </p:cNvPr>
          <p:cNvGrpSpPr/>
          <p:nvPr/>
        </p:nvGrpSpPr>
        <p:grpSpPr>
          <a:xfrm>
            <a:off x="4874966" y="4643655"/>
            <a:ext cx="345695" cy="217715"/>
            <a:chOff x="4947872" y="3827624"/>
            <a:chExt cx="345695" cy="217715"/>
          </a:xfrm>
        </p:grpSpPr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B7500B63-B697-4213-9507-210E6569B36B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E9F9CA1-3B06-4E81-B7C0-E19A6A77E422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00D7CBC-231B-49B1-B71F-3E1D987464B7}"/>
              </a:ext>
            </a:extLst>
          </p:cNvPr>
          <p:cNvGrpSpPr/>
          <p:nvPr/>
        </p:nvGrpSpPr>
        <p:grpSpPr>
          <a:xfrm>
            <a:off x="4874966" y="4878701"/>
            <a:ext cx="345695" cy="217715"/>
            <a:chOff x="4947872" y="3827624"/>
            <a:chExt cx="345695" cy="217715"/>
          </a:xfrm>
        </p:grpSpPr>
        <p:sp>
          <p:nvSpPr>
            <p:cNvPr id="63" name="Triangle isocèle 62">
              <a:extLst>
                <a:ext uri="{FF2B5EF4-FFF2-40B4-BE49-F238E27FC236}">
                  <a16:creationId xmlns:a16="http://schemas.microsoft.com/office/drawing/2014/main" id="{DC11ADFA-CE69-42B1-8007-14186DADE8D3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D7A187D-7FAE-41F1-A6E3-FE529F907DBE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11AB895-8993-48BB-8741-70B89959647B}"/>
              </a:ext>
            </a:extLst>
          </p:cNvPr>
          <p:cNvGrpSpPr/>
          <p:nvPr/>
        </p:nvGrpSpPr>
        <p:grpSpPr>
          <a:xfrm>
            <a:off x="4874966" y="4161459"/>
            <a:ext cx="345695" cy="217715"/>
            <a:chOff x="4947872" y="3827624"/>
            <a:chExt cx="345695" cy="217715"/>
          </a:xfrm>
        </p:grpSpPr>
        <p:sp>
          <p:nvSpPr>
            <p:cNvPr id="66" name="Triangle isocèle 65">
              <a:extLst>
                <a:ext uri="{FF2B5EF4-FFF2-40B4-BE49-F238E27FC236}">
                  <a16:creationId xmlns:a16="http://schemas.microsoft.com/office/drawing/2014/main" id="{D1CD236F-6AE1-4D63-81BC-15933F8C054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A42D17F-7368-4E39-8C31-413ED1F7F336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2C8EB8B-2D4E-4318-AB9D-578A70FFEEB0}"/>
              </a:ext>
            </a:extLst>
          </p:cNvPr>
          <p:cNvGrpSpPr/>
          <p:nvPr/>
        </p:nvGrpSpPr>
        <p:grpSpPr>
          <a:xfrm>
            <a:off x="4874966" y="3920528"/>
            <a:ext cx="345695" cy="217715"/>
            <a:chOff x="4947872" y="3827624"/>
            <a:chExt cx="345695" cy="217715"/>
          </a:xfrm>
        </p:grpSpPr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43B35E15-7505-4E24-BE7F-209671A0FDB6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D7BE532-B465-4AA1-9E12-6A1EDE8644B9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10F6DA1-D100-4C5F-AD86-05675A1F92D7}"/>
              </a:ext>
            </a:extLst>
          </p:cNvPr>
          <p:cNvGrpSpPr/>
          <p:nvPr/>
        </p:nvGrpSpPr>
        <p:grpSpPr>
          <a:xfrm>
            <a:off x="4874966" y="3685482"/>
            <a:ext cx="345695" cy="217715"/>
            <a:chOff x="4947872" y="3827624"/>
            <a:chExt cx="345695" cy="217715"/>
          </a:xfrm>
        </p:grpSpPr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DFC72407-3B04-4E19-910B-CEC6913AED20}"/>
                </a:ext>
              </a:extLst>
            </p:cNvPr>
            <p:cNvSpPr/>
            <p:nvPr/>
          </p:nvSpPr>
          <p:spPr>
            <a:xfrm rot="16200000">
              <a:off x="5042114" y="3774096"/>
              <a:ext cx="130236" cy="318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CE96A35-ADA6-4CF4-AB7C-3B97DE7BA1C5}"/>
                </a:ext>
              </a:extLst>
            </p:cNvPr>
            <p:cNvSpPr/>
            <p:nvPr/>
          </p:nvSpPr>
          <p:spPr>
            <a:xfrm>
              <a:off x="5231362" y="3827624"/>
              <a:ext cx="62205" cy="21771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B372AC35-70E3-48C7-9238-0823E67E23A0}"/>
              </a:ext>
            </a:extLst>
          </p:cNvPr>
          <p:cNvCxnSpPr>
            <a:cxnSpLocks/>
          </p:cNvCxnSpPr>
          <p:nvPr/>
        </p:nvCxnSpPr>
        <p:spPr>
          <a:xfrm flipH="1">
            <a:off x="3415674" y="3791314"/>
            <a:ext cx="1439062" cy="611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58DCFE35-B9DE-4559-87C4-80988F80AE02}"/>
              </a:ext>
            </a:extLst>
          </p:cNvPr>
          <p:cNvCxnSpPr>
            <a:cxnSpLocks/>
          </p:cNvCxnSpPr>
          <p:nvPr/>
        </p:nvCxnSpPr>
        <p:spPr>
          <a:xfrm flipH="1">
            <a:off x="3415673" y="4024169"/>
            <a:ext cx="1445804" cy="40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D339630-B2CE-42FF-8732-20700AC1EF4D}"/>
              </a:ext>
            </a:extLst>
          </p:cNvPr>
          <p:cNvCxnSpPr>
            <a:cxnSpLocks/>
          </p:cNvCxnSpPr>
          <p:nvPr/>
        </p:nvCxnSpPr>
        <p:spPr>
          <a:xfrm flipH="1">
            <a:off x="3415673" y="4267290"/>
            <a:ext cx="1445805" cy="177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6FF0287-CF20-4AAB-B49B-255E6A3D4D33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3415675" y="4462135"/>
            <a:ext cx="1459292" cy="4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CCDC2DD-F949-44B4-83FA-AFA8499F90D7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3415673" y="4478185"/>
            <a:ext cx="1459294" cy="271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FAF4D0B-B8BC-4E5D-A95B-09C5FD4A480C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3415675" y="4496029"/>
            <a:ext cx="1459292" cy="488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758192A-F403-44EB-9954-2C37BF1DF0C6}"/>
              </a:ext>
            </a:extLst>
          </p:cNvPr>
          <p:cNvSpPr/>
          <p:nvPr/>
        </p:nvSpPr>
        <p:spPr>
          <a:xfrm>
            <a:off x="3389901" y="4355791"/>
            <a:ext cx="45719" cy="1770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AE886F-0303-42D1-AC52-0B886A61C1CB}"/>
              </a:ext>
            </a:extLst>
          </p:cNvPr>
          <p:cNvSpPr/>
          <p:nvPr/>
        </p:nvSpPr>
        <p:spPr>
          <a:xfrm rot="18925291" flipV="1">
            <a:off x="7801701" y="2482193"/>
            <a:ext cx="338666" cy="4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CF60C6B-A698-4AAF-A7ED-9226851ECCEC}"/>
              </a:ext>
            </a:extLst>
          </p:cNvPr>
          <p:cNvSpPr/>
          <p:nvPr/>
        </p:nvSpPr>
        <p:spPr>
          <a:xfrm>
            <a:off x="807841" y="4219373"/>
            <a:ext cx="475936" cy="4522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704D779-777F-45BB-B047-FCDD7D518724}"/>
              </a:ext>
            </a:extLst>
          </p:cNvPr>
          <p:cNvSpPr txBox="1"/>
          <p:nvPr/>
        </p:nvSpPr>
        <p:spPr>
          <a:xfrm>
            <a:off x="6260859" y="400878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BFO</a:t>
            </a:r>
            <a:r>
              <a:rPr lang="fr-FR" sz="900" b="1" dirty="0"/>
              <a:t>-BSP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422498F5-1969-4A54-9199-0E122C9F30C9}"/>
              </a:ext>
            </a:extLst>
          </p:cNvPr>
          <p:cNvSpPr txBox="1"/>
          <p:nvPr/>
        </p:nvSpPr>
        <p:spPr>
          <a:xfrm>
            <a:off x="8518675" y="2062972"/>
            <a:ext cx="1103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CHARA (STS)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3CB76F2-9DCB-44E6-87EF-C54051185DE2}"/>
              </a:ext>
            </a:extLst>
          </p:cNvPr>
          <p:cNvSpPr txBox="1"/>
          <p:nvPr/>
        </p:nvSpPr>
        <p:spPr>
          <a:xfrm>
            <a:off x="3940680" y="3723425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SFU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F9F4DC8-C29A-40A8-A918-DAAFF0B06D4A}"/>
              </a:ext>
            </a:extLst>
          </p:cNvPr>
          <p:cNvSpPr/>
          <p:nvPr/>
        </p:nvSpPr>
        <p:spPr>
          <a:xfrm rot="8055369">
            <a:off x="7281344" y="3322687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CABB8A6-5AD9-4A7B-A0A4-D0FC0D170EEE}"/>
              </a:ext>
            </a:extLst>
          </p:cNvPr>
          <p:cNvSpPr/>
          <p:nvPr/>
        </p:nvSpPr>
        <p:spPr>
          <a:xfrm rot="8055369">
            <a:off x="8163351" y="3007795"/>
            <a:ext cx="39926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D46A0DBC-6A6B-4DD4-9233-BCF83C7461A6}"/>
              </a:ext>
            </a:extLst>
          </p:cNvPr>
          <p:cNvSpPr/>
          <p:nvPr/>
        </p:nvSpPr>
        <p:spPr>
          <a:xfrm rot="16200000">
            <a:off x="8051814" y="3024206"/>
            <a:ext cx="386083" cy="418160"/>
          </a:xfrm>
          <a:prstGeom prst="arc">
            <a:avLst>
              <a:gd name="adj1" fmla="val 2279309"/>
              <a:gd name="adj2" fmla="val 14066231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62218166-45A2-4E57-B00F-1EC56A4F4FFE}"/>
              </a:ext>
            </a:extLst>
          </p:cNvPr>
          <p:cNvCxnSpPr>
            <a:cxnSpLocks/>
          </p:cNvCxnSpPr>
          <p:nvPr/>
        </p:nvCxnSpPr>
        <p:spPr>
          <a:xfrm>
            <a:off x="8362962" y="3073869"/>
            <a:ext cx="0" cy="69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F9DCAC9F-7BAA-4C27-88B5-2AF16DEF10C8}"/>
              </a:ext>
            </a:extLst>
          </p:cNvPr>
          <p:cNvCxnSpPr>
            <a:cxnSpLocks/>
          </p:cNvCxnSpPr>
          <p:nvPr/>
        </p:nvCxnSpPr>
        <p:spPr>
          <a:xfrm flipV="1">
            <a:off x="8362962" y="3059484"/>
            <a:ext cx="61533" cy="143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6113A49D-3406-4EA1-A275-02B44909B370}"/>
              </a:ext>
            </a:extLst>
          </p:cNvPr>
          <p:cNvCxnSpPr>
            <a:cxnSpLocks/>
          </p:cNvCxnSpPr>
          <p:nvPr/>
        </p:nvCxnSpPr>
        <p:spPr>
          <a:xfrm>
            <a:off x="8076497" y="3361849"/>
            <a:ext cx="16628" cy="687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8B7018A2-484E-4142-B490-E193915BA77B}"/>
              </a:ext>
            </a:extLst>
          </p:cNvPr>
          <p:cNvCxnSpPr>
            <a:cxnSpLocks/>
          </p:cNvCxnSpPr>
          <p:nvPr/>
        </p:nvCxnSpPr>
        <p:spPr>
          <a:xfrm flipV="1">
            <a:off x="8076497" y="3338968"/>
            <a:ext cx="64724" cy="22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9EF9337-ACA9-4011-B0E5-05E0D7892569}"/>
              </a:ext>
            </a:extLst>
          </p:cNvPr>
          <p:cNvSpPr/>
          <p:nvPr/>
        </p:nvSpPr>
        <p:spPr>
          <a:xfrm rot="2591281">
            <a:off x="7279169" y="4502009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6D7FE2A-34B8-47EA-A768-717B308BAC22}"/>
              </a:ext>
            </a:extLst>
          </p:cNvPr>
          <p:cNvSpPr/>
          <p:nvPr/>
        </p:nvSpPr>
        <p:spPr>
          <a:xfrm rot="2591281">
            <a:off x="7636763" y="4201566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92DBBE55-A70C-4467-91A7-3CDD728F2182}"/>
              </a:ext>
            </a:extLst>
          </p:cNvPr>
          <p:cNvSpPr txBox="1"/>
          <p:nvPr/>
        </p:nvSpPr>
        <p:spPr>
          <a:xfrm>
            <a:off x="7923573" y="3471454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SFO</a:t>
            </a:r>
            <a:r>
              <a:rPr lang="fr-FR" sz="900" b="1" dirty="0"/>
              <a:t>-FOP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1106D0D-758D-4DA7-9A5F-5BE8B8B6D4A8}"/>
              </a:ext>
            </a:extLst>
          </p:cNvPr>
          <p:cNvSpPr txBox="1"/>
          <p:nvPr/>
        </p:nvSpPr>
        <p:spPr>
          <a:xfrm>
            <a:off x="6844924" y="3000442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SFO</a:t>
            </a:r>
            <a:r>
              <a:rPr lang="fr-FR" sz="900" b="1" dirty="0"/>
              <a:t>-IMG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B05E665C-CA44-4194-A76E-F23D527137C5}"/>
              </a:ext>
            </a:extLst>
          </p:cNvPr>
          <p:cNvSpPr txBox="1"/>
          <p:nvPr/>
        </p:nvSpPr>
        <p:spPr>
          <a:xfrm>
            <a:off x="6889917" y="4615319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BAS</a:t>
            </a:r>
            <a:r>
              <a:rPr lang="fr-FR" sz="900" b="1" dirty="0"/>
              <a:t>-PUP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EF9E026A-AE8A-4B17-87F8-ADDA4CA1B433}"/>
              </a:ext>
            </a:extLst>
          </p:cNvPr>
          <p:cNvSpPr txBox="1"/>
          <p:nvPr/>
        </p:nvSpPr>
        <p:spPr>
          <a:xfrm>
            <a:off x="7823988" y="4064470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BAS</a:t>
            </a:r>
            <a:r>
              <a:rPr lang="fr-FR" sz="900" b="1" dirty="0"/>
              <a:t>-TTT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E265026B-031C-47C1-82F4-EFF80EF3F074}"/>
              </a:ext>
            </a:extLst>
          </p:cNvPr>
          <p:cNvSpPr txBox="1"/>
          <p:nvPr/>
        </p:nvSpPr>
        <p:spPr>
          <a:xfrm>
            <a:off x="559945" y="5269648"/>
            <a:ext cx="65312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b) Determination of the OPD difference between SPICA and IR instruments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9DE430CE-5B39-4AD7-ACA1-D41E7875FBDF}"/>
              </a:ext>
            </a:extLst>
          </p:cNvPr>
          <p:cNvSpPr txBox="1"/>
          <p:nvPr/>
        </p:nvSpPr>
        <p:spPr>
          <a:xfrm>
            <a:off x="2998936" y="1559182"/>
            <a:ext cx="4132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a) Co-phasing between STS and IR instruments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4171EDD1-F9B1-4C17-B66C-162C6F47CF9C}"/>
              </a:ext>
            </a:extLst>
          </p:cNvPr>
          <p:cNvCxnSpPr>
            <a:cxnSpLocks/>
            <a:stCxn id="206" idx="2"/>
          </p:cNvCxnSpPr>
          <p:nvPr/>
        </p:nvCxnSpPr>
        <p:spPr>
          <a:xfrm>
            <a:off x="3239745" y="3115866"/>
            <a:ext cx="1794581" cy="281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E0D7D171-D94B-4567-A7BF-547655BD935F}"/>
              </a:ext>
            </a:extLst>
          </p:cNvPr>
          <p:cNvCxnSpPr>
            <a:cxnSpLocks/>
            <a:stCxn id="175" idx="0"/>
          </p:cNvCxnSpPr>
          <p:nvPr/>
        </p:nvCxnSpPr>
        <p:spPr>
          <a:xfrm flipH="1" flipV="1">
            <a:off x="1283777" y="4783380"/>
            <a:ext cx="2541774" cy="486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E33328AF-7B9F-4C9E-8705-B683D7C85395}"/>
              </a:ext>
            </a:extLst>
          </p:cNvPr>
          <p:cNvSpPr/>
          <p:nvPr/>
        </p:nvSpPr>
        <p:spPr>
          <a:xfrm>
            <a:off x="2317607" y="4272074"/>
            <a:ext cx="255570" cy="31105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02CBC8-7518-433D-8BB0-B99A53201803}"/>
              </a:ext>
            </a:extLst>
          </p:cNvPr>
          <p:cNvGrpSpPr/>
          <p:nvPr/>
        </p:nvGrpSpPr>
        <p:grpSpPr>
          <a:xfrm>
            <a:off x="878698" y="4247380"/>
            <a:ext cx="202661" cy="395891"/>
            <a:chOff x="855250" y="4215139"/>
            <a:chExt cx="281408" cy="395891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329529A-4351-4E8E-BF0D-CC215D33CBD8}"/>
                </a:ext>
              </a:extLst>
            </p:cNvPr>
            <p:cNvSpPr/>
            <p:nvPr/>
          </p:nvSpPr>
          <p:spPr>
            <a:xfrm rot="172063">
              <a:off x="855250" y="4216131"/>
              <a:ext cx="45719" cy="39463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Parallélogramme 146">
              <a:extLst>
                <a:ext uri="{FF2B5EF4-FFF2-40B4-BE49-F238E27FC236}">
                  <a16:creationId xmlns:a16="http://schemas.microsoft.com/office/drawing/2014/main" id="{6E381571-1087-4271-A90A-791EC38CB139}"/>
                </a:ext>
              </a:extLst>
            </p:cNvPr>
            <p:cNvSpPr/>
            <p:nvPr/>
          </p:nvSpPr>
          <p:spPr>
            <a:xfrm rot="21401211">
              <a:off x="1031830" y="4216129"/>
              <a:ext cx="45719" cy="39463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Parallélogramme 156">
              <a:extLst>
                <a:ext uri="{FF2B5EF4-FFF2-40B4-BE49-F238E27FC236}">
                  <a16:creationId xmlns:a16="http://schemas.microsoft.com/office/drawing/2014/main" id="{A747E7D2-6307-4A6F-8CA7-ACC9E11A5163}"/>
                </a:ext>
              </a:extLst>
            </p:cNvPr>
            <p:cNvSpPr/>
            <p:nvPr/>
          </p:nvSpPr>
          <p:spPr>
            <a:xfrm>
              <a:off x="918227" y="4215139"/>
              <a:ext cx="45719" cy="39463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Parallélogramme 159">
              <a:extLst>
                <a:ext uri="{FF2B5EF4-FFF2-40B4-BE49-F238E27FC236}">
                  <a16:creationId xmlns:a16="http://schemas.microsoft.com/office/drawing/2014/main" id="{F54B3212-5DA7-4BFF-A0B3-6E28F68D71D6}"/>
                </a:ext>
              </a:extLst>
            </p:cNvPr>
            <p:cNvSpPr/>
            <p:nvPr/>
          </p:nvSpPr>
          <p:spPr>
            <a:xfrm rot="21421903">
              <a:off x="975902" y="4216395"/>
              <a:ext cx="45719" cy="39463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Parallélogramme 162">
              <a:extLst>
                <a:ext uri="{FF2B5EF4-FFF2-40B4-BE49-F238E27FC236}">
                  <a16:creationId xmlns:a16="http://schemas.microsoft.com/office/drawing/2014/main" id="{EF160D98-BA39-4C73-B3A5-742067FCDD13}"/>
                </a:ext>
              </a:extLst>
            </p:cNvPr>
            <p:cNvSpPr/>
            <p:nvPr/>
          </p:nvSpPr>
          <p:spPr>
            <a:xfrm rot="21243210">
              <a:off x="1090939" y="4216108"/>
              <a:ext cx="45719" cy="39463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BD4C412-019F-4777-80F2-1BBE62859458}"/>
              </a:ext>
            </a:extLst>
          </p:cNvPr>
          <p:cNvCxnSpPr>
            <a:cxnSpLocks/>
          </p:cNvCxnSpPr>
          <p:nvPr/>
        </p:nvCxnSpPr>
        <p:spPr>
          <a:xfrm flipH="1">
            <a:off x="7489573" y="3372348"/>
            <a:ext cx="5006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35535F52-A84B-4E3C-8356-6FF01826AA63}"/>
              </a:ext>
            </a:extLst>
          </p:cNvPr>
          <p:cNvCxnSpPr>
            <a:cxnSpLocks/>
          </p:cNvCxnSpPr>
          <p:nvPr/>
        </p:nvCxnSpPr>
        <p:spPr>
          <a:xfrm>
            <a:off x="7503955" y="3352201"/>
            <a:ext cx="0" cy="11561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B7D4C1B3-2AF6-4FC7-B2FF-52DC7553202F}"/>
              </a:ext>
            </a:extLst>
          </p:cNvPr>
          <p:cNvCxnSpPr>
            <a:cxnSpLocks/>
            <a:endCxn id="67" idx="6"/>
          </p:cNvCxnSpPr>
          <p:nvPr/>
        </p:nvCxnSpPr>
        <p:spPr>
          <a:xfrm flipH="1">
            <a:off x="5220661" y="4240906"/>
            <a:ext cx="2628234" cy="2941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riangle isocèle 172">
            <a:extLst>
              <a:ext uri="{FF2B5EF4-FFF2-40B4-BE49-F238E27FC236}">
                <a16:creationId xmlns:a16="http://schemas.microsoft.com/office/drawing/2014/main" id="{E9637331-868E-4F9C-8518-7A1A5A537FC1}"/>
              </a:ext>
            </a:extLst>
          </p:cNvPr>
          <p:cNvSpPr/>
          <p:nvPr/>
        </p:nvSpPr>
        <p:spPr>
          <a:xfrm rot="16200000">
            <a:off x="6876310" y="4180009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4" name="Étoile : 5 branches 173">
            <a:extLst>
              <a:ext uri="{FF2B5EF4-FFF2-40B4-BE49-F238E27FC236}">
                <a16:creationId xmlns:a16="http://schemas.microsoft.com/office/drawing/2014/main" id="{5DC9BB91-70B8-4C37-BB9B-A4E232E40A55}"/>
              </a:ext>
            </a:extLst>
          </p:cNvPr>
          <p:cNvSpPr/>
          <p:nvPr/>
        </p:nvSpPr>
        <p:spPr>
          <a:xfrm>
            <a:off x="8884102" y="2314986"/>
            <a:ext cx="321865" cy="3031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7B28F339-664A-466F-89CE-A336D9BEC798}"/>
              </a:ext>
            </a:extLst>
          </p:cNvPr>
          <p:cNvCxnSpPr>
            <a:cxnSpLocks/>
            <a:stCxn id="81" idx="0"/>
            <a:endCxn id="149" idx="2"/>
          </p:cNvCxnSpPr>
          <p:nvPr/>
        </p:nvCxnSpPr>
        <p:spPr>
          <a:xfrm>
            <a:off x="7987079" y="2521336"/>
            <a:ext cx="3172" cy="8510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A7EFE8C5-625F-498F-A1EC-B35A71942494}"/>
              </a:ext>
            </a:extLst>
          </p:cNvPr>
          <p:cNvCxnSpPr>
            <a:cxnSpLocks/>
          </p:cNvCxnSpPr>
          <p:nvPr/>
        </p:nvCxnSpPr>
        <p:spPr>
          <a:xfrm flipV="1">
            <a:off x="7494448" y="4241093"/>
            <a:ext cx="326304" cy="26710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riangle isocèle 178">
            <a:extLst>
              <a:ext uri="{FF2B5EF4-FFF2-40B4-BE49-F238E27FC236}">
                <a16:creationId xmlns:a16="http://schemas.microsoft.com/office/drawing/2014/main" id="{29EE42B5-A44E-4AEB-9688-9962490477EE}"/>
              </a:ext>
            </a:extLst>
          </p:cNvPr>
          <p:cNvSpPr/>
          <p:nvPr/>
        </p:nvSpPr>
        <p:spPr>
          <a:xfrm rot="10800000">
            <a:off x="7422430" y="3757374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0" name="Triangle isocèle 179">
            <a:extLst>
              <a:ext uri="{FF2B5EF4-FFF2-40B4-BE49-F238E27FC236}">
                <a16:creationId xmlns:a16="http://schemas.microsoft.com/office/drawing/2014/main" id="{7D7E47AB-2902-43B8-A5B9-D7391BC6E681}"/>
              </a:ext>
            </a:extLst>
          </p:cNvPr>
          <p:cNvSpPr/>
          <p:nvPr/>
        </p:nvSpPr>
        <p:spPr>
          <a:xfrm rot="10800000">
            <a:off x="7904075" y="2970036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2" name="Triangle isocèle 181">
            <a:extLst>
              <a:ext uri="{FF2B5EF4-FFF2-40B4-BE49-F238E27FC236}">
                <a16:creationId xmlns:a16="http://schemas.microsoft.com/office/drawing/2014/main" id="{33FC6C80-CAC7-4671-8E27-8F065C185966}"/>
              </a:ext>
            </a:extLst>
          </p:cNvPr>
          <p:cNvSpPr/>
          <p:nvPr/>
        </p:nvSpPr>
        <p:spPr>
          <a:xfrm rot="16200000">
            <a:off x="5558598" y="4197893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829AF55-C23D-4096-9183-2E538490341C}"/>
              </a:ext>
            </a:extLst>
          </p:cNvPr>
          <p:cNvCxnSpPr>
            <a:cxnSpLocks/>
          </p:cNvCxnSpPr>
          <p:nvPr/>
        </p:nvCxnSpPr>
        <p:spPr>
          <a:xfrm>
            <a:off x="1794909" y="4249405"/>
            <a:ext cx="0" cy="4003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C63447CB-906A-4C94-B549-29679763269D}"/>
              </a:ext>
            </a:extLst>
          </p:cNvPr>
          <p:cNvCxnSpPr>
            <a:cxnSpLocks/>
          </p:cNvCxnSpPr>
          <p:nvPr/>
        </p:nvCxnSpPr>
        <p:spPr>
          <a:xfrm flipH="1">
            <a:off x="5229247" y="4042222"/>
            <a:ext cx="388831" cy="4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3D31650F-2630-4301-A2B2-F4C8F6E77112}"/>
              </a:ext>
            </a:extLst>
          </p:cNvPr>
          <p:cNvCxnSpPr>
            <a:cxnSpLocks/>
          </p:cNvCxnSpPr>
          <p:nvPr/>
        </p:nvCxnSpPr>
        <p:spPr>
          <a:xfrm flipH="1">
            <a:off x="5220661" y="3802161"/>
            <a:ext cx="388831" cy="4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A6B1B7B-3285-4BA9-8240-D0E9E8AFC92D}"/>
              </a:ext>
            </a:extLst>
          </p:cNvPr>
          <p:cNvCxnSpPr>
            <a:cxnSpLocks/>
          </p:cNvCxnSpPr>
          <p:nvPr/>
        </p:nvCxnSpPr>
        <p:spPr>
          <a:xfrm flipH="1">
            <a:off x="5220661" y="4512535"/>
            <a:ext cx="388831" cy="4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077A3CC3-6A72-4B00-8CEC-A9EB58C483B9}"/>
              </a:ext>
            </a:extLst>
          </p:cNvPr>
          <p:cNvCxnSpPr>
            <a:cxnSpLocks/>
          </p:cNvCxnSpPr>
          <p:nvPr/>
        </p:nvCxnSpPr>
        <p:spPr>
          <a:xfrm flipH="1">
            <a:off x="5220660" y="4753178"/>
            <a:ext cx="388831" cy="4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EC2794B8-7616-4B0A-87A5-6DA3D814A65C}"/>
              </a:ext>
            </a:extLst>
          </p:cNvPr>
          <p:cNvCxnSpPr>
            <a:cxnSpLocks/>
          </p:cNvCxnSpPr>
          <p:nvPr/>
        </p:nvCxnSpPr>
        <p:spPr>
          <a:xfrm flipH="1">
            <a:off x="5229247" y="4993821"/>
            <a:ext cx="388831" cy="4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riangle isocèle 188">
            <a:extLst>
              <a:ext uri="{FF2B5EF4-FFF2-40B4-BE49-F238E27FC236}">
                <a16:creationId xmlns:a16="http://schemas.microsoft.com/office/drawing/2014/main" id="{DA7248DC-208F-496C-B32E-6C2DC46EE2FA}"/>
              </a:ext>
            </a:extLst>
          </p:cNvPr>
          <p:cNvSpPr/>
          <p:nvPr/>
        </p:nvSpPr>
        <p:spPr>
          <a:xfrm rot="16200000">
            <a:off x="5320491" y="4451558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0" name="Triangle isocèle 189">
            <a:extLst>
              <a:ext uri="{FF2B5EF4-FFF2-40B4-BE49-F238E27FC236}">
                <a16:creationId xmlns:a16="http://schemas.microsoft.com/office/drawing/2014/main" id="{9C99191B-30DE-4B8C-9EBE-B1A3744D2855}"/>
              </a:ext>
            </a:extLst>
          </p:cNvPr>
          <p:cNvSpPr/>
          <p:nvPr/>
        </p:nvSpPr>
        <p:spPr>
          <a:xfrm rot="16200000">
            <a:off x="5324374" y="4688993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1" name="Triangle isocèle 190">
            <a:extLst>
              <a:ext uri="{FF2B5EF4-FFF2-40B4-BE49-F238E27FC236}">
                <a16:creationId xmlns:a16="http://schemas.microsoft.com/office/drawing/2014/main" id="{C7C5D61E-6A35-4D5F-B0E6-C2A30FAFBE37}"/>
              </a:ext>
            </a:extLst>
          </p:cNvPr>
          <p:cNvSpPr/>
          <p:nvPr/>
        </p:nvSpPr>
        <p:spPr>
          <a:xfrm rot="16200000">
            <a:off x="5320490" y="4932050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2" name="Triangle isocèle 191">
            <a:extLst>
              <a:ext uri="{FF2B5EF4-FFF2-40B4-BE49-F238E27FC236}">
                <a16:creationId xmlns:a16="http://schemas.microsoft.com/office/drawing/2014/main" id="{ADA2E7E7-37E1-4160-9F9D-39A6F2F0A73B}"/>
              </a:ext>
            </a:extLst>
          </p:cNvPr>
          <p:cNvSpPr/>
          <p:nvPr/>
        </p:nvSpPr>
        <p:spPr>
          <a:xfrm rot="16200000">
            <a:off x="5329798" y="3979476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3" name="Triangle isocèle 192">
            <a:extLst>
              <a:ext uri="{FF2B5EF4-FFF2-40B4-BE49-F238E27FC236}">
                <a16:creationId xmlns:a16="http://schemas.microsoft.com/office/drawing/2014/main" id="{1230BF5A-01B0-4D95-B188-1AB6D32CCBF5}"/>
              </a:ext>
            </a:extLst>
          </p:cNvPr>
          <p:cNvSpPr/>
          <p:nvPr/>
        </p:nvSpPr>
        <p:spPr>
          <a:xfrm rot="16200000">
            <a:off x="5329798" y="3732895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923B81C6-A2DD-4879-90CF-B5CE0A0B3BB1}"/>
              </a:ext>
            </a:extLst>
          </p:cNvPr>
          <p:cNvCxnSpPr>
            <a:cxnSpLocks/>
            <a:endCxn id="112" idx="3"/>
          </p:cNvCxnSpPr>
          <p:nvPr/>
        </p:nvCxnSpPr>
        <p:spPr>
          <a:xfrm flipH="1">
            <a:off x="1283777" y="4444204"/>
            <a:ext cx="2104922" cy="127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riangle isocèle 194">
            <a:extLst>
              <a:ext uri="{FF2B5EF4-FFF2-40B4-BE49-F238E27FC236}">
                <a16:creationId xmlns:a16="http://schemas.microsoft.com/office/drawing/2014/main" id="{F7D78AF9-9011-4CDB-AFBA-F1704CFE955D}"/>
              </a:ext>
            </a:extLst>
          </p:cNvPr>
          <p:cNvSpPr/>
          <p:nvPr/>
        </p:nvSpPr>
        <p:spPr>
          <a:xfrm rot="16200000">
            <a:off x="2004167" y="4379364"/>
            <a:ext cx="166007" cy="13879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557091A3-411B-4AC8-8F7A-3FD158629A7C}"/>
              </a:ext>
            </a:extLst>
          </p:cNvPr>
          <p:cNvSpPr txBox="1"/>
          <p:nvPr/>
        </p:nvSpPr>
        <p:spPr>
          <a:xfrm>
            <a:off x="2240752" y="4052845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DIS</a:t>
            </a: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BC502081-6697-4A28-9DF1-D02DFCE31434}"/>
              </a:ext>
            </a:extLst>
          </p:cNvPr>
          <p:cNvSpPr txBox="1"/>
          <p:nvPr/>
        </p:nvSpPr>
        <p:spPr>
          <a:xfrm>
            <a:off x="1597790" y="4008782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CAO</a:t>
            </a: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5A3B982B-50F0-4751-B0A1-411C8A147A1B}"/>
              </a:ext>
            </a:extLst>
          </p:cNvPr>
          <p:cNvSpPr txBox="1"/>
          <p:nvPr/>
        </p:nvSpPr>
        <p:spPr>
          <a:xfrm>
            <a:off x="826865" y="3993593"/>
            <a:ext cx="409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SDT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316CA6-0D05-4E52-86F0-6294EA852ED8}"/>
              </a:ext>
            </a:extLst>
          </p:cNvPr>
          <p:cNvSpPr/>
          <p:nvPr/>
        </p:nvSpPr>
        <p:spPr>
          <a:xfrm rot="8055369">
            <a:off x="7806990" y="3365441"/>
            <a:ext cx="3992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88C92555-189C-4BDC-8527-6B326874C176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7987079" y="2521336"/>
            <a:ext cx="8138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riangle isocèle 200">
            <a:extLst>
              <a:ext uri="{FF2B5EF4-FFF2-40B4-BE49-F238E27FC236}">
                <a16:creationId xmlns:a16="http://schemas.microsoft.com/office/drawing/2014/main" id="{D700E707-FBB3-4E5B-924E-2EB8C7A99A85}"/>
              </a:ext>
            </a:extLst>
          </p:cNvPr>
          <p:cNvSpPr/>
          <p:nvPr/>
        </p:nvSpPr>
        <p:spPr>
          <a:xfrm rot="16200000">
            <a:off x="8349355" y="2456255"/>
            <a:ext cx="166007" cy="13879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2597DA01-60CE-4FAD-94DD-007E97B3D0E6}"/>
              </a:ext>
            </a:extLst>
          </p:cNvPr>
          <p:cNvCxnSpPr>
            <a:cxnSpLocks/>
          </p:cNvCxnSpPr>
          <p:nvPr/>
        </p:nvCxnSpPr>
        <p:spPr>
          <a:xfrm flipH="1">
            <a:off x="5815205" y="2521336"/>
            <a:ext cx="2171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riangle isocèle 202">
            <a:extLst>
              <a:ext uri="{FF2B5EF4-FFF2-40B4-BE49-F238E27FC236}">
                <a16:creationId xmlns:a16="http://schemas.microsoft.com/office/drawing/2014/main" id="{BA083D52-523C-46EB-84A0-997221820ECD}"/>
              </a:ext>
            </a:extLst>
          </p:cNvPr>
          <p:cNvSpPr/>
          <p:nvPr/>
        </p:nvSpPr>
        <p:spPr>
          <a:xfrm rot="16200000">
            <a:off x="7010472" y="2440456"/>
            <a:ext cx="166007" cy="13879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B6870A21-A720-455A-A98F-F9E04BD43EE6}"/>
              </a:ext>
            </a:extLst>
          </p:cNvPr>
          <p:cNvSpPr txBox="1"/>
          <p:nvPr/>
        </p:nvSpPr>
        <p:spPr>
          <a:xfrm>
            <a:off x="4438276" y="2300650"/>
            <a:ext cx="145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IR INSTRUMENTS:</a:t>
            </a:r>
          </a:p>
          <a:p>
            <a:pPr algn="ctr"/>
            <a:r>
              <a:rPr lang="fr-FR" sz="1000" b="1" dirty="0"/>
              <a:t>MIRC OU SPICA_FT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676DAE87-76E6-47CB-AC4F-7CC0D78B5810}"/>
              </a:ext>
            </a:extLst>
          </p:cNvPr>
          <p:cNvSpPr txBox="1"/>
          <p:nvPr/>
        </p:nvSpPr>
        <p:spPr>
          <a:xfrm>
            <a:off x="7438548" y="2075892"/>
            <a:ext cx="1157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DICHROICS VIS/IR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0BC2008A-C3C3-4EDE-B30B-476DA8595B7C}"/>
              </a:ext>
            </a:extLst>
          </p:cNvPr>
          <p:cNvSpPr txBox="1"/>
          <p:nvPr/>
        </p:nvSpPr>
        <p:spPr>
          <a:xfrm>
            <a:off x="1146639" y="2777312"/>
            <a:ext cx="418621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c) Adjustment of the SPICA internal Delay Lines</a:t>
            </a:r>
          </a:p>
        </p:txBody>
      </p:sp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61A458A7-5AFB-427D-A519-2647C940EF4E}"/>
              </a:ext>
            </a:extLst>
          </p:cNvPr>
          <p:cNvCxnSpPr>
            <a:cxnSpLocks/>
          </p:cNvCxnSpPr>
          <p:nvPr/>
        </p:nvCxnSpPr>
        <p:spPr>
          <a:xfrm flipH="1">
            <a:off x="4731924" y="3599791"/>
            <a:ext cx="951426" cy="3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8" name="ZoneTexte 207">
            <a:extLst>
              <a:ext uri="{FF2B5EF4-FFF2-40B4-BE49-F238E27FC236}">
                <a16:creationId xmlns:a16="http://schemas.microsoft.com/office/drawing/2014/main" id="{1FB09E28-DFD7-439A-B66D-5FFB60E46559}"/>
              </a:ext>
            </a:extLst>
          </p:cNvPr>
          <p:cNvSpPr txBox="1"/>
          <p:nvPr/>
        </p:nvSpPr>
        <p:spPr>
          <a:xfrm>
            <a:off x="4909804" y="3394096"/>
            <a:ext cx="62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2">
                    <a:lumMod val="75000"/>
                  </a:schemeClr>
                </a:solidFill>
              </a:rPr>
              <a:t>SFU</a:t>
            </a:r>
            <a:r>
              <a:rPr lang="fr-FR" sz="900" b="1" dirty="0"/>
              <a:t>-SDL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59431B-D575-40B8-AF10-69013B65B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" t="2845" r="2168" b="5050"/>
          <a:stretch/>
        </p:blipFill>
        <p:spPr>
          <a:xfrm>
            <a:off x="8373838" y="2395663"/>
            <a:ext cx="4942684" cy="23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185A98-784F-470B-915A-300E60058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" t="3613" r="1166" b="3734"/>
          <a:stretch/>
        </p:blipFill>
        <p:spPr>
          <a:xfrm rot="16200000">
            <a:off x="-1875112" y="2060004"/>
            <a:ext cx="6840000" cy="27559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9A343E-A216-4613-8135-F6F039DEB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" t="4152" r="-46"/>
          <a:stretch/>
        </p:blipFill>
        <p:spPr>
          <a:xfrm rot="16200000">
            <a:off x="1298004" y="2069497"/>
            <a:ext cx="6840000" cy="27370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862CA9-8F06-4E26-B82C-1DA3F6788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4" t="2845" r="2168" b="5050"/>
          <a:stretch/>
        </p:blipFill>
        <p:spPr>
          <a:xfrm rot="16200000">
            <a:off x="4686745" y="1844377"/>
            <a:ext cx="6840000" cy="31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53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693</Words>
  <Application>Microsoft Office PowerPoint</Application>
  <PresentationFormat>Grand écran</PresentationFormat>
  <Paragraphs>221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Denis Mourard</cp:lastModifiedBy>
  <cp:revision>30</cp:revision>
  <dcterms:created xsi:type="dcterms:W3CDTF">2020-06-17T07:15:18Z</dcterms:created>
  <dcterms:modified xsi:type="dcterms:W3CDTF">2020-08-25T13:02:11Z</dcterms:modified>
</cp:coreProperties>
</file>